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embeddings/oleObject1.bin" ContentType="application/vnd.openxmlformats-officedocument.oleObject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7" r:id="rId1"/>
  </p:sldMasterIdLst>
  <p:notesMasterIdLst>
    <p:notesMasterId r:id="rId23"/>
  </p:notesMasterIdLst>
  <p:sldIdLst>
    <p:sldId id="259" r:id="rId2"/>
    <p:sldId id="273" r:id="rId3"/>
    <p:sldId id="261" r:id="rId4"/>
    <p:sldId id="262" r:id="rId5"/>
    <p:sldId id="264" r:id="rId6"/>
    <p:sldId id="275" r:id="rId7"/>
    <p:sldId id="276" r:id="rId8"/>
    <p:sldId id="277" r:id="rId9"/>
    <p:sldId id="278" r:id="rId10"/>
    <p:sldId id="279" r:id="rId11"/>
    <p:sldId id="267" r:id="rId12"/>
    <p:sldId id="260" r:id="rId13"/>
    <p:sldId id="256" r:id="rId14"/>
    <p:sldId id="258" r:id="rId15"/>
    <p:sldId id="268" r:id="rId16"/>
    <p:sldId id="269" r:id="rId17"/>
    <p:sldId id="271" r:id="rId18"/>
    <p:sldId id="272" r:id="rId19"/>
    <p:sldId id="274" r:id="rId20"/>
    <p:sldId id="257" r:id="rId21"/>
    <p:sldId id="280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68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4" y="-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2F90731-DEBD-5447-9CC0-99C52AF1C884}" type="datetime1">
              <a:rPr lang="en-US"/>
              <a:pPr>
                <a:defRPr/>
              </a:pPr>
              <a:t>3/14/11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B0E477C-376F-534A-9444-8A07B27DF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C8652F-52DA-5549-B6B1-3F729067F496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D64008-4D41-884A-89F2-764203474B85}" type="slidenum">
              <a:rPr lang="en-US"/>
              <a:pPr/>
              <a:t>20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4" eaLnBrk="1" hangingPunct="1">
              <a:spcBef>
                <a:spcPct val="0"/>
              </a:spcBef>
              <a:buClr>
                <a:srgbClr val="FF0000"/>
              </a:buClr>
              <a:buFontTx/>
              <a:buChar char="•"/>
            </a:pPr>
            <a:endParaRPr lang="en-US" sz="700">
              <a:solidFill>
                <a:srgbClr val="000099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5942018-A630-7342-9EE4-4CE14FF75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913AF-8413-AB40-AA9B-D41E619F31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3D390-2409-1A43-815A-F831B3C02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D4E52-73C9-594C-BC25-1F1B0BB878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1ED59-957F-4446-B5C1-7055A64ADC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CB7AB-4AF8-514E-993F-73BF37435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77942-F9FA-F74E-83C6-A6CDD5D5C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31491-60F1-DB44-89E2-4C06C39EE1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E15B750-CC81-904B-97A7-CDFDD284F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0D48E-6717-9B43-B630-0E255297B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3D12C-7A88-B74C-8C10-24545B6F3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3450" y="192088"/>
            <a:ext cx="6946900" cy="447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03450" y="1201738"/>
            <a:ext cx="3006725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2575" y="1201738"/>
            <a:ext cx="3006725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BCDD64D-AFA6-4F42-AC6A-42E038E45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43" r:id="rId4"/>
    <p:sldLayoutId id="2147483744" r:id="rId5"/>
    <p:sldLayoutId id="2147483745" r:id="rId6"/>
    <p:sldLayoutId id="2147483738" r:id="rId7"/>
    <p:sldLayoutId id="2147483746" r:id="rId8"/>
    <p:sldLayoutId id="2147483747" r:id="rId9"/>
    <p:sldLayoutId id="2147483739" r:id="rId10"/>
    <p:sldLayoutId id="2147483740" r:id="rId11"/>
    <p:sldLayoutId id="214748374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9pPr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charset="2"/>
        <a:buChar char=""/>
        <a:defRPr sz="27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charset="0"/>
        <a:buChar char="◦"/>
        <a:defRPr sz="23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charset="2"/>
        <a:buChar char=""/>
        <a:defRPr sz="21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charset="2"/>
        <a:buChar char=""/>
        <a:defRPr sz="19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charset="2"/>
        <a:buChar char="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3.png"/><Relationship Id="rId16" Type="http://schemas.openxmlformats.org/officeDocument/2006/relationships/image" Target="../media/image15.png"/><Relationship Id="rId17" Type="http://schemas.openxmlformats.org/officeDocument/2006/relationships/image" Target="../media/image16.jpeg"/><Relationship Id="rId18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hyperlink" Target="http://www.peza.gov.ph/" TargetMode="External"/><Relationship Id="rId9" Type="http://schemas.openxmlformats.org/officeDocument/2006/relationships/image" Target="../media/image9.jpeg"/><Relationship Id="rId10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5.png"/><Relationship Id="rId5" Type="http://schemas.openxmlformats.org/officeDocument/2006/relationships/image" Target="../media/image16.jpeg"/><Relationship Id="rId6" Type="http://schemas.openxmlformats.org/officeDocument/2006/relationships/image" Target="../media/image18.png"/><Relationship Id="rId7" Type="http://schemas.openxmlformats.org/officeDocument/2006/relationships/image" Target="../media/image19.jpe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5" Type="http://schemas.openxmlformats.org/officeDocument/2006/relationships/hyperlink" Target="ICS%20via%20CONEX%20with%20Intercommerce1801.ppt" TargetMode="External"/><Relationship Id="rId6" Type="http://schemas.openxmlformats.org/officeDocument/2006/relationships/image" Target="../media/image16.jpe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png"/><Relationship Id="rId12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8.jpeg"/><Relationship Id="rId6" Type="http://schemas.openxmlformats.org/officeDocument/2006/relationships/image" Target="../media/image7.jpeg"/><Relationship Id="rId7" Type="http://schemas.openxmlformats.org/officeDocument/2006/relationships/hyperlink" Target="https://www.intercommerce.com.ph/webcws/cws_menu.asp" TargetMode="External"/><Relationship Id="rId8" Type="http://schemas.openxmlformats.org/officeDocument/2006/relationships/image" Target="../media/image28.png"/><Relationship Id="rId9" Type="http://schemas.openxmlformats.org/officeDocument/2006/relationships/oleObject" Target="../embeddings/oleObject1.bin"/><Relationship Id="rId10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png"/><Relationship Id="rId12" Type="http://schemas.openxmlformats.org/officeDocument/2006/relationships/image" Target="../media/image40.png"/><Relationship Id="rId13" Type="http://schemas.openxmlformats.org/officeDocument/2006/relationships/image" Target="../media/image6.jpeg"/><Relationship Id="rId14" Type="http://schemas.openxmlformats.org/officeDocument/2006/relationships/hyperlink" Target="http://www.peza.gov.ph/" TargetMode="External"/><Relationship Id="rId15" Type="http://schemas.openxmlformats.org/officeDocument/2006/relationships/image" Target="../media/image9.jpeg"/><Relationship Id="rId16" Type="http://schemas.openxmlformats.org/officeDocument/2006/relationships/image" Target="../media/image10.emf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8.jpeg"/><Relationship Id="rId6" Type="http://schemas.openxmlformats.org/officeDocument/2006/relationships/image" Target="../media/image7.jpe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1829761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E-CERTIFICATE OF AUTHORITY TO IMPORT: </a:t>
            </a:r>
            <a:r>
              <a:rPr lang="en-US" dirty="0" err="1" smtClean="0">
                <a:ea typeface="+mj-ea"/>
                <a:cs typeface="+mj-cs"/>
              </a:rPr>
              <a:t>eCAI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5363" name="Subtitle 4"/>
          <p:cNvSpPr>
            <a:spLocks noGrp="1"/>
          </p:cNvSpPr>
          <p:nvPr>
            <p:ph type="subTitle" idx="1"/>
          </p:nvPr>
        </p:nvSpPr>
        <p:spPr>
          <a:xfrm>
            <a:off x="762000" y="990600"/>
            <a:ext cx="7772400" cy="1200150"/>
          </a:xfrm>
          <a:effectLst/>
        </p:spPr>
        <p:txBody>
          <a:bodyPr/>
          <a:lstStyle/>
          <a:p>
            <a:pPr marR="0" eaLnBrk="1" hangingPunct="1"/>
            <a:endParaRPr lang="en-US" sz="2000" b="1" dirty="0" smtClean="0">
              <a:solidFill>
                <a:srgbClr val="000068"/>
              </a:solidFill>
            </a:endParaRPr>
          </a:p>
          <a:p>
            <a:pPr marR="0" eaLnBrk="1" hangingPunct="1"/>
            <a:r>
              <a:rPr lang="en-US" sz="2000" b="1" dirty="0" smtClean="0">
                <a:solidFill>
                  <a:srgbClr val="000068"/>
                </a:solidFill>
              </a:rPr>
              <a:t>Motor Vehicle Development Program</a:t>
            </a:r>
          </a:p>
        </p:txBody>
      </p:sp>
      <p:pic>
        <p:nvPicPr>
          <p:cNvPr id="15364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579438"/>
            <a:ext cx="2514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6019800" y="4419600"/>
            <a:ext cx="2590800" cy="609600"/>
            <a:chOff x="2190" y="2756"/>
            <a:chExt cx="786" cy="220"/>
          </a:xfrm>
        </p:grpSpPr>
        <p:pic>
          <p:nvPicPr>
            <p:cNvPr id="6" name="Picture 44" descr="!INTER_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00" y="2756"/>
              <a:ext cx="576" cy="2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7" name="Line 45"/>
            <p:cNvSpPr>
              <a:spLocks noChangeShapeType="1"/>
            </p:cNvSpPr>
            <p:nvPr/>
          </p:nvSpPr>
          <p:spPr bwMode="auto">
            <a:xfrm>
              <a:off x="2190" y="2910"/>
              <a:ext cx="435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sz="2400" smtClean="0"/>
              <a:t>Introduction</a:t>
            </a:r>
          </a:p>
          <a:p>
            <a:pPr eaLnBrk="1" hangingPunct="1">
              <a:spcAft>
                <a:spcPts val="600"/>
              </a:spcAft>
            </a:pPr>
            <a:r>
              <a:rPr lang="en-US" sz="2400" smtClean="0"/>
              <a:t>Recent developments in the import clearance procedures</a:t>
            </a:r>
          </a:p>
          <a:p>
            <a:pPr lvl="1" eaLnBrk="1" hangingPunct="1">
              <a:spcAft>
                <a:spcPts val="600"/>
              </a:spcAft>
            </a:pPr>
            <a:r>
              <a:rPr lang="en-US" sz="2000" smtClean="0"/>
              <a:t>BOC E2M</a:t>
            </a:r>
          </a:p>
          <a:p>
            <a:pPr lvl="1" eaLnBrk="1" hangingPunct="1">
              <a:spcAft>
                <a:spcPts val="600"/>
              </a:spcAft>
            </a:pPr>
            <a:r>
              <a:rPr lang="en-US" sz="2000" smtClean="0"/>
              <a:t>National Single Window</a:t>
            </a:r>
          </a:p>
          <a:p>
            <a:pPr eaLnBrk="1" hangingPunct="1">
              <a:spcAft>
                <a:spcPts val="600"/>
              </a:spcAft>
            </a:pPr>
            <a:r>
              <a:rPr lang="en-US" sz="2400" smtClean="0"/>
              <a:t>BOI eCertificate of Authority to Import</a:t>
            </a:r>
          </a:p>
          <a:p>
            <a:pPr lvl="1" eaLnBrk="1" hangingPunct="1">
              <a:spcAft>
                <a:spcPts val="600"/>
              </a:spcAft>
            </a:pPr>
            <a:r>
              <a:rPr lang="en-US" sz="2000" smtClean="0"/>
              <a:t>Changes from manual CAI procedures</a:t>
            </a:r>
          </a:p>
          <a:p>
            <a:pPr lvl="1" eaLnBrk="1" hangingPunct="1">
              <a:spcAft>
                <a:spcPts val="600"/>
              </a:spcAft>
            </a:pPr>
            <a:r>
              <a:rPr lang="en-US" sz="2000" smtClean="0"/>
              <a:t>Demo of eCAI Online</a:t>
            </a:r>
          </a:p>
          <a:p>
            <a:pPr eaLnBrk="1" hangingPunct="1">
              <a:spcAft>
                <a:spcPts val="1200"/>
              </a:spcAft>
            </a:pPr>
            <a:r>
              <a:rPr lang="en-US" sz="2400" smtClean="0"/>
              <a:t>Q &amp; A</a:t>
            </a:r>
          </a:p>
          <a:p>
            <a:pPr lvl="1" eaLnBrk="1" hangingPunct="1">
              <a:spcAft>
                <a:spcPts val="1200"/>
              </a:spcAft>
            </a:pPr>
            <a:endParaRPr lang="en-US" sz="2000" smtClean="0"/>
          </a:p>
          <a:p>
            <a:pPr lvl="1" eaLnBrk="1" hangingPunct="1">
              <a:spcAft>
                <a:spcPts val="1200"/>
              </a:spcAft>
              <a:buFont typeface="Verdana" charset="0"/>
              <a:buNone/>
            </a:pPr>
            <a:endParaRPr lang="en-US" sz="200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Agenda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ourbe-nume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837113"/>
            <a:ext cx="9144000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8035" name="Rectangle 3"/>
          <p:cNvSpPr>
            <a:spLocks noGrp="1" noChangeArrowheads="1"/>
          </p:cNvSpPr>
          <p:nvPr>
            <p:ph type="title"/>
          </p:nvPr>
        </p:nvSpPr>
        <p:spPr>
          <a:xfrm>
            <a:off x="699272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About</a:t>
            </a:r>
            <a:endParaRPr lang="en-US" dirty="0"/>
          </a:p>
        </p:txBody>
      </p:sp>
      <p:sp>
        <p:nvSpPr>
          <p:cNvPr id="428036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7070725" cy="4572000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US" dirty="0" smtClean="0"/>
              <a:t>IT, Value Added Network Services company established in 1987 with more than 23 years experience in B2B transactions, and more than 12 years in </a:t>
            </a:r>
            <a:r>
              <a:rPr lang="en-US" dirty="0" err="1" smtClean="0"/>
              <a:t>eCustoms</a:t>
            </a:r>
            <a:r>
              <a:rPr lang="en-US" dirty="0" smtClean="0"/>
              <a:t> Services – accredited as EDI VAN in 1998 and as Value Added Service Provider (VASP) by Customs, PEZA, Clark and Subic </a:t>
            </a:r>
            <a:r>
              <a:rPr lang="en-US" dirty="0" err="1" smtClean="0"/>
              <a:t>Freeports</a:t>
            </a:r>
            <a:r>
              <a:rPr lang="en-US" dirty="0" smtClean="0"/>
              <a:t>, the Board of Investment and the Department of Agriculture: BAI, BPI and BFAR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dirty="0" smtClean="0"/>
              <a:t>Networking globally: since 1987 thru GXS (formerly GE Information Services), the largest global B2B </a:t>
            </a:r>
            <a:r>
              <a:rPr lang="en-US" dirty="0" err="1" smtClean="0"/>
              <a:t>eCommerce</a:t>
            </a:r>
            <a:r>
              <a:rPr lang="en-US" dirty="0" smtClean="0"/>
              <a:t> services provider,  thru </a:t>
            </a:r>
            <a:r>
              <a:rPr lang="en-US" dirty="0" err="1" smtClean="0"/>
              <a:t>PAA.net</a:t>
            </a:r>
            <a:r>
              <a:rPr lang="en-US" dirty="0" smtClean="0"/>
              <a:t> in 2008, accredited by Customs authorities in Asia and CONEX SA (France) in 2010, EU Customs Service Provider for 27 Member States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dirty="0" smtClean="0"/>
              <a:t>Independent IT Company - No Affiliation with any logistics company (brokerage, forwarder, warehouse operator). No potential conflict of interest with client logistics providers, ensuring data confidentiality and integrity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dirty="0" smtClean="0"/>
              <a:t>InterCommerce . . . </a:t>
            </a:r>
            <a:r>
              <a:rPr lang="en-US" i="1" dirty="0" smtClean="0"/>
              <a:t>your</a:t>
            </a:r>
            <a:r>
              <a:rPr lang="en-US" dirty="0" smtClean="0"/>
              <a:t> </a:t>
            </a:r>
            <a:r>
              <a:rPr lang="en-US" sz="3097" b="1" i="1" dirty="0" smtClean="0">
                <a:solidFill>
                  <a:srgbClr val="0000FF"/>
                </a:solidFill>
              </a:rPr>
              <a:t>Value Added Service Partner </a:t>
            </a:r>
            <a:r>
              <a:rPr lang="en-US" i="1" dirty="0" smtClean="0"/>
              <a:t>!</a:t>
            </a:r>
            <a:endParaRPr lang="en-US" i="1" dirty="0"/>
          </a:p>
        </p:txBody>
      </p:sp>
      <p:pic>
        <p:nvPicPr>
          <p:cNvPr id="17413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85000" y="5599113"/>
            <a:ext cx="79533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7" descr="Clark Freeport Phil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5550" y="1566863"/>
            <a:ext cx="9398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8" descr="Customs 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08838" y="765175"/>
            <a:ext cx="67468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9" descr="image00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02600" y="765175"/>
            <a:ext cx="674688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417" name="Group 10"/>
          <p:cNvGrpSpPr>
            <a:grpSpLocks/>
          </p:cNvGrpSpPr>
          <p:nvPr/>
        </p:nvGrpSpPr>
        <p:grpSpPr bwMode="auto">
          <a:xfrm>
            <a:off x="7416800" y="2201863"/>
            <a:ext cx="604838" cy="727075"/>
            <a:chOff x="4722" y="1822"/>
            <a:chExt cx="381" cy="476"/>
          </a:xfrm>
        </p:grpSpPr>
        <p:pic>
          <p:nvPicPr>
            <p:cNvPr id="17434" name="Picture 11" descr="Philippine Economic Zone Authority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759" y="1822"/>
              <a:ext cx="301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35" name="Text Box 12"/>
            <p:cNvSpPr txBox="1">
              <a:spLocks noChangeArrowheads="1"/>
            </p:cNvSpPr>
            <p:nvPr/>
          </p:nvSpPr>
          <p:spPr bwMode="auto">
            <a:xfrm>
              <a:off x="4722" y="2095"/>
              <a:ext cx="381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1400" b="1">
                  <a:solidFill>
                    <a:srgbClr val="0000FF"/>
                  </a:solidFill>
                  <a:latin typeface="Century Gothic" charset="0"/>
                </a:rPr>
                <a:t>PEZA</a:t>
              </a:r>
            </a:p>
          </p:txBody>
        </p:sp>
      </p:grpSp>
      <p:sp>
        <p:nvSpPr>
          <p:cNvPr id="428045" name="Text Box 13"/>
          <p:cNvSpPr txBox="1">
            <a:spLocks noChangeArrowheads="1"/>
          </p:cNvSpPr>
          <p:nvPr/>
        </p:nvSpPr>
        <p:spPr bwMode="auto">
          <a:xfrm>
            <a:off x="1524000" y="5562600"/>
            <a:ext cx="52832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Local Focus – Global Reach !</a:t>
            </a:r>
          </a:p>
        </p:txBody>
      </p:sp>
      <p:pic>
        <p:nvPicPr>
          <p:cNvPr id="17419" name="Picture 1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010525" y="2160588"/>
            <a:ext cx="8382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0" name="Picture 1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15263" y="4784725"/>
            <a:ext cx="585787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1" name="Picture 1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07288" y="4305300"/>
            <a:ext cx="4794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2" name="Picture 2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308975" y="4318000"/>
            <a:ext cx="4524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3" name="Picture 21" descr="da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270875" y="3543300"/>
            <a:ext cx="4826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4" name="Text Box 22"/>
          <p:cNvSpPr txBox="1">
            <a:spLocks noChangeArrowheads="1"/>
          </p:cNvSpPr>
          <p:nvPr/>
        </p:nvSpPr>
        <p:spPr bwMode="auto">
          <a:xfrm>
            <a:off x="7375525" y="3952875"/>
            <a:ext cx="149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000" b="1">
                <a:latin typeface="Arial Narrow" charset="0"/>
              </a:rPr>
              <a:t>Department  of Agriculture</a:t>
            </a:r>
          </a:p>
        </p:txBody>
      </p:sp>
      <p:sp>
        <p:nvSpPr>
          <p:cNvPr id="17425" name="Text Box 23"/>
          <p:cNvSpPr txBox="1">
            <a:spLocks noChangeArrowheads="1"/>
          </p:cNvSpPr>
          <p:nvPr/>
        </p:nvSpPr>
        <p:spPr bwMode="auto">
          <a:xfrm>
            <a:off x="8316913" y="4689475"/>
            <a:ext cx="349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Arial Narrow" charset="0"/>
              </a:rPr>
              <a:t>BAI</a:t>
            </a:r>
          </a:p>
        </p:txBody>
      </p:sp>
      <p:sp>
        <p:nvSpPr>
          <p:cNvPr id="17426" name="Text Box 24"/>
          <p:cNvSpPr txBox="1">
            <a:spLocks noChangeArrowheads="1"/>
          </p:cNvSpPr>
          <p:nvPr/>
        </p:nvSpPr>
        <p:spPr bwMode="auto">
          <a:xfrm>
            <a:off x="7491413" y="4706938"/>
            <a:ext cx="349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Arial Narrow" charset="0"/>
              </a:rPr>
              <a:t>BPI</a:t>
            </a:r>
          </a:p>
        </p:txBody>
      </p:sp>
      <p:sp>
        <p:nvSpPr>
          <p:cNvPr id="17427" name="Text Box 25"/>
          <p:cNvSpPr txBox="1">
            <a:spLocks noChangeArrowheads="1"/>
          </p:cNvSpPr>
          <p:nvPr/>
        </p:nvSpPr>
        <p:spPr bwMode="auto">
          <a:xfrm>
            <a:off x="7907338" y="5278438"/>
            <a:ext cx="4587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Arial Narrow" charset="0"/>
              </a:rPr>
              <a:t>BFAR</a:t>
            </a:r>
          </a:p>
        </p:txBody>
      </p:sp>
      <p:grpSp>
        <p:nvGrpSpPr>
          <p:cNvPr id="17428" name="Group 43"/>
          <p:cNvGrpSpPr>
            <a:grpSpLocks/>
          </p:cNvGrpSpPr>
          <p:nvPr/>
        </p:nvGrpSpPr>
        <p:grpSpPr bwMode="auto">
          <a:xfrm>
            <a:off x="1343025" y="503238"/>
            <a:ext cx="4030663" cy="933450"/>
            <a:chOff x="2190" y="2756"/>
            <a:chExt cx="786" cy="220"/>
          </a:xfrm>
        </p:grpSpPr>
        <p:pic>
          <p:nvPicPr>
            <p:cNvPr id="17432" name="Picture 44" descr="!INTER_L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400" y="2756"/>
              <a:ext cx="576" cy="2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7433" name="Line 45"/>
            <p:cNvSpPr>
              <a:spLocks noChangeShapeType="1"/>
            </p:cNvSpPr>
            <p:nvPr/>
          </p:nvSpPr>
          <p:spPr bwMode="auto">
            <a:xfrm>
              <a:off x="2190" y="2910"/>
              <a:ext cx="435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429" name="Picture 5" descr="GXS_RGB_pos_w_bkgd_sm"/>
          <p:cNvPicPr>
            <a:picLocks noChangeAspect="1" noChangeArrowheads="1"/>
          </p:cNvPicPr>
          <p:nvPr/>
        </p:nvPicPr>
        <p:blipFill>
          <a:blip r:embed="rId16"/>
          <a:srcRect l="9091" t="18022" r="9091" b="15895"/>
          <a:stretch>
            <a:fillRect/>
          </a:stretch>
        </p:blipFill>
        <p:spPr bwMode="auto">
          <a:xfrm>
            <a:off x="7856538" y="5791200"/>
            <a:ext cx="97948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0" name="Image 2" descr="bandeau-htICSVIA.jpg"/>
          <p:cNvPicPr>
            <a:picLocks noChangeAspect="1"/>
          </p:cNvPicPr>
          <p:nvPr/>
        </p:nvPicPr>
        <p:blipFill>
          <a:blip r:embed="rId17"/>
          <a:srcRect r="84219"/>
          <a:stretch>
            <a:fillRect/>
          </a:stretch>
        </p:blipFill>
        <p:spPr bwMode="auto">
          <a:xfrm>
            <a:off x="7958138" y="6319838"/>
            <a:ext cx="931862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1" name="Picture 31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391400" y="3200400"/>
            <a:ext cx="110331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p="http://schemas.microsoft.com/office/mac/powerpoint/2008/main">
    <mc:Choice Requires="mp">
      <mp:transition spd="med"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 spd="med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i="1" dirty="0" smtClean="0"/>
              <a:t>InterCommerce . . networking to the World</a:t>
            </a:r>
            <a:endParaRPr lang="en-US" sz="3200" i="1" dirty="0"/>
          </a:p>
        </p:txBody>
      </p:sp>
      <p:grpSp>
        <p:nvGrpSpPr>
          <p:cNvPr id="20483" name="Group 2"/>
          <p:cNvGrpSpPr>
            <a:grpSpLocks/>
          </p:cNvGrpSpPr>
          <p:nvPr/>
        </p:nvGrpSpPr>
        <p:grpSpPr bwMode="auto">
          <a:xfrm>
            <a:off x="152400" y="2819400"/>
            <a:ext cx="2084388" cy="455613"/>
            <a:chOff x="4574871" y="489584"/>
            <a:chExt cx="2322137" cy="581736"/>
          </a:xfrm>
        </p:grpSpPr>
        <p:pic>
          <p:nvPicPr>
            <p:cNvPr id="20497" name="Picture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01093" y="489584"/>
              <a:ext cx="1895915" cy="581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Straight Connector 4"/>
            <p:cNvCxnSpPr/>
            <p:nvPr/>
          </p:nvCxnSpPr>
          <p:spPr>
            <a:xfrm>
              <a:off x="4574871" y="949703"/>
              <a:ext cx="123977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6" name="Picture 5" descr="GXS_RGB_pos_w_bkgd_sm"/>
          <p:cNvPicPr>
            <a:picLocks noChangeAspect="1" noChangeArrowheads="1"/>
          </p:cNvPicPr>
          <p:nvPr/>
        </p:nvPicPr>
        <p:blipFill>
          <a:blip r:embed="rId3"/>
          <a:srcRect l="9091" t="18022" r="9091" b="15895"/>
          <a:stretch>
            <a:fillRect/>
          </a:stretch>
        </p:blipFill>
        <p:spPr bwMode="auto">
          <a:xfrm>
            <a:off x="3321050" y="2222500"/>
            <a:ext cx="1316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51225" y="3167063"/>
            <a:ext cx="1055688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2" descr="bandeau-htICSVIA.jpg"/>
          <p:cNvPicPr>
            <a:picLocks noChangeAspect="1"/>
          </p:cNvPicPr>
          <p:nvPr/>
        </p:nvPicPr>
        <p:blipFill>
          <a:blip r:embed="rId5"/>
          <a:srcRect r="84219"/>
          <a:stretch>
            <a:fillRect/>
          </a:stretch>
        </p:blipFill>
        <p:spPr bwMode="auto">
          <a:xfrm>
            <a:off x="3255963" y="5248275"/>
            <a:ext cx="144462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30763" y="3221038"/>
            <a:ext cx="1779587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\\SRV-221\Mes Documents Users Conex\stéphanie.parmentier\Mes documents\CONEX\INTERNATIONAL\Images\Pictos\Fotolia_9921386_L.jpg"/>
          <p:cNvPicPr>
            <a:picLocks noChangeAspect="1" noChangeArrowheads="1"/>
          </p:cNvPicPr>
          <p:nvPr/>
        </p:nvPicPr>
        <p:blipFill>
          <a:blip r:embed="rId7"/>
          <a:srcRect b="10405"/>
          <a:stretch>
            <a:fillRect/>
          </a:stretch>
        </p:blipFill>
        <p:spPr bwMode="auto">
          <a:xfrm>
            <a:off x="4637088" y="4857750"/>
            <a:ext cx="2070100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46"/>
          <p:cNvSpPr txBox="1">
            <a:spLocks noChangeArrowheads="1"/>
          </p:cNvSpPr>
          <p:nvPr/>
        </p:nvSpPr>
        <p:spPr bwMode="auto">
          <a:xfrm>
            <a:off x="6510338" y="5205413"/>
            <a:ext cx="2397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latin typeface="Century Gothic" charset="0"/>
              </a:rPr>
              <a:t>European Union</a:t>
            </a:r>
          </a:p>
          <a:p>
            <a:pPr algn="ctr"/>
            <a:r>
              <a:rPr lang="fr-FR">
                <a:latin typeface="Century Gothic" charset="0"/>
              </a:rPr>
              <a:t>27 Member States</a:t>
            </a:r>
          </a:p>
        </p:txBody>
      </p:sp>
      <p:sp>
        <p:nvSpPr>
          <p:cNvPr id="14" name="TextBox 46"/>
          <p:cNvSpPr txBox="1"/>
          <p:nvPr/>
        </p:nvSpPr>
        <p:spPr bwMode="auto">
          <a:xfrm>
            <a:off x="6396038" y="2892425"/>
            <a:ext cx="2625725" cy="2030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err="1">
                <a:latin typeface="Century Gothic" pitchFamily="34" charset="0"/>
              </a:rPr>
              <a:t>Asia</a:t>
            </a:r>
            <a:endParaRPr lang="fr-FR" b="1" dirty="0">
              <a:latin typeface="Century Gothic" pitchFamily="34" charset="0"/>
            </a:endParaRP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>
                <a:latin typeface="Century Gothic" pitchFamily="34" charset="0"/>
              </a:rPr>
              <a:t>Japan</a:t>
            </a:r>
            <a:r>
              <a:rPr lang="fr-FR" dirty="0">
                <a:latin typeface="Century Gothic" pitchFamily="34" charset="0"/>
              </a:rPr>
              <a:t>, </a:t>
            </a:r>
            <a:r>
              <a:rPr lang="fr-FR" dirty="0" err="1">
                <a:latin typeface="Century Gothic" pitchFamily="34" charset="0"/>
              </a:rPr>
              <a:t>Korea</a:t>
            </a:r>
            <a:r>
              <a:rPr lang="fr-FR" dirty="0">
                <a:latin typeface="Century Gothic" pitchFamily="34" charset="0"/>
              </a:rPr>
              <a:t>, China, Hongkong, </a:t>
            </a:r>
            <a:r>
              <a:rPr lang="fr-FR" dirty="0" err="1">
                <a:latin typeface="Century Gothic" pitchFamily="34" charset="0"/>
              </a:rPr>
              <a:t>Macau</a:t>
            </a:r>
            <a:r>
              <a:rPr lang="fr-FR" dirty="0">
                <a:latin typeface="Century Gothic" pitchFamily="34" charset="0"/>
              </a:rPr>
              <a:t>, Taipei, </a:t>
            </a:r>
            <a:r>
              <a:rPr lang="fr-FR" dirty="0" err="1">
                <a:latin typeface="Century Gothic" pitchFamily="34" charset="0"/>
              </a:rPr>
              <a:t>Thailand</a:t>
            </a:r>
            <a:r>
              <a:rPr lang="fr-FR" dirty="0">
                <a:latin typeface="Century Gothic" pitchFamily="34" charset="0"/>
              </a:rPr>
              <a:t>, Malaysia, Singapore, </a:t>
            </a:r>
            <a:r>
              <a:rPr lang="fr-FR" dirty="0" err="1">
                <a:latin typeface="Century Gothic" pitchFamily="34" charset="0"/>
              </a:rPr>
              <a:t>Indonesia</a:t>
            </a:r>
            <a:endParaRPr lang="fr-FR" dirty="0">
              <a:latin typeface="Century Gothic" pitchFamily="34" charset="0"/>
            </a:endParaRPr>
          </a:p>
        </p:txBody>
      </p:sp>
      <p:sp>
        <p:nvSpPr>
          <p:cNvPr id="15" name="TextBox 46"/>
          <p:cNvSpPr txBox="1"/>
          <p:nvPr/>
        </p:nvSpPr>
        <p:spPr bwMode="auto">
          <a:xfrm>
            <a:off x="6510338" y="2052638"/>
            <a:ext cx="23971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err="1">
                <a:latin typeface="Century Gothic" pitchFamily="34" charset="0"/>
              </a:rPr>
              <a:t>Americas</a:t>
            </a:r>
            <a:endParaRPr lang="fr-FR" b="1" dirty="0">
              <a:latin typeface="Century Gothic" pitchFamily="34" charset="0"/>
            </a:endParaRP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Century Gothic" pitchFamily="34" charset="0"/>
              </a:rPr>
              <a:t>United States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2286000" y="2000250"/>
            <a:ext cx="989013" cy="882650"/>
          </a:xfrm>
          <a:prstGeom prst="rightArrow">
            <a:avLst>
              <a:gd name="adj1" fmla="val 54106"/>
              <a:gd name="adj2" fmla="val 26190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</a:rPr>
              <a:t>1987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286000" y="3321050"/>
            <a:ext cx="989013" cy="882650"/>
          </a:xfrm>
          <a:prstGeom prst="rightArrow">
            <a:avLst>
              <a:gd name="adj1" fmla="val 54106"/>
              <a:gd name="adj2" fmla="val 26190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</a:rPr>
              <a:t>2008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2286000" y="4954588"/>
            <a:ext cx="989013" cy="881062"/>
          </a:xfrm>
          <a:prstGeom prst="rightArrow">
            <a:avLst>
              <a:gd name="adj1" fmla="val 54106"/>
              <a:gd name="adj2" fmla="val 26190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</a:rPr>
              <a:t>2010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64150" y="2171700"/>
            <a:ext cx="79216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100" y="1600200"/>
            <a:ext cx="1447800" cy="990600"/>
          </a:xfrm>
          <a:prstGeom prst="rect">
            <a:avLst/>
          </a:prstGeom>
          <a:effectLst>
            <a:outerShdw blurRad="50800" dist="38100" dir="2700000">
              <a:srgbClr val="000000">
                <a:alpha val="6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9" descr="courbe-nume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24400"/>
            <a:ext cx="914400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InterCommerce </a:t>
            </a:r>
            <a:r>
              <a:rPr lang="en-US" i="1" dirty="0" smtClean="0"/>
              <a:t>NOW</a:t>
            </a:r>
            <a:r>
              <a:rPr lang="en-US" dirty="0" smtClean="0"/>
              <a:t> Linked </a:t>
            </a:r>
            <a:br>
              <a:rPr lang="en-US" dirty="0" smtClean="0"/>
            </a:br>
            <a:r>
              <a:rPr lang="en-US" dirty="0" smtClean="0"/>
              <a:t>to EU Customs</a:t>
            </a:r>
            <a:endParaRPr lang="en-US" dirty="0"/>
          </a:p>
        </p:txBody>
      </p:sp>
      <p:pic>
        <p:nvPicPr>
          <p:cNvPr id="22532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1850" y="1454150"/>
            <a:ext cx="3084513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33" name="Groupe 18"/>
          <p:cNvGrpSpPr>
            <a:grpSpLocks/>
          </p:cNvGrpSpPr>
          <p:nvPr/>
        </p:nvGrpSpPr>
        <p:grpSpPr bwMode="auto">
          <a:xfrm>
            <a:off x="4721225" y="1616075"/>
            <a:ext cx="3965575" cy="2767013"/>
            <a:chOff x="6480721" y="3778450"/>
            <a:chExt cx="2411759" cy="1912437"/>
          </a:xfrm>
        </p:grpSpPr>
        <p:pic>
          <p:nvPicPr>
            <p:cNvPr id="22543" name="Picture 2" descr="\\SRV-221\Mes Documents Users Conex\stéphanie.parmentier\Mes documents\CONEX\INTERNATIONAL\Images\Pictos\Fotolia_9921386_L.jpg"/>
            <p:cNvPicPr>
              <a:picLocks noChangeAspect="1" noChangeArrowheads="1"/>
            </p:cNvPicPr>
            <p:nvPr/>
          </p:nvPicPr>
          <p:blipFill>
            <a:blip r:embed="rId4"/>
            <a:srcRect b="10405"/>
            <a:stretch>
              <a:fillRect/>
            </a:stretch>
          </p:blipFill>
          <p:spPr bwMode="auto">
            <a:xfrm>
              <a:off x="6480721" y="3778450"/>
              <a:ext cx="2411759" cy="1620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46"/>
            <p:cNvSpPr txBox="1"/>
            <p:nvPr/>
          </p:nvSpPr>
          <p:spPr>
            <a:xfrm>
              <a:off x="6716297" y="5371599"/>
              <a:ext cx="2007225" cy="3192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800" b="1" dirty="0">
                  <a:latin typeface="Century Gothic" pitchFamily="34" charset="0"/>
                </a:rPr>
                <a:t>European Union</a:t>
              </a:r>
            </a:p>
            <a:p>
              <a:pPr marL="285750" indent="-28575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800" dirty="0">
                  <a:latin typeface="Century Gothic" pitchFamily="34" charset="0"/>
                </a:rPr>
                <a:t>27 Customs Administrations</a:t>
              </a:r>
            </a:p>
            <a:p>
              <a:pPr marL="285750" indent="-28575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800" dirty="0">
                  <a:latin typeface="Century Gothic" pitchFamily="34" charset="0"/>
                </a:rPr>
                <a:t>Multiple formats</a:t>
              </a:r>
            </a:p>
          </p:txBody>
        </p:sp>
      </p:grpSp>
      <p:pic>
        <p:nvPicPr>
          <p:cNvPr id="9" name="Image 2" descr="bandeau-htICSVIA.jpg">
            <a:hlinkClick r:id="rId5" action="ppaction://hlinkpres?slideindex=1&amp;slidetitle=" tooltip="EU ICS"/>
          </p:cNvPr>
          <p:cNvPicPr>
            <a:picLocks noChangeAspect="1"/>
          </p:cNvPicPr>
          <p:nvPr/>
        </p:nvPicPr>
        <p:blipFill>
          <a:blip r:embed="rId6"/>
          <a:srcRect r="84219"/>
          <a:stretch>
            <a:fillRect/>
          </a:stretch>
        </p:blipFill>
        <p:spPr bwMode="auto">
          <a:xfrm>
            <a:off x="5494338" y="5026025"/>
            <a:ext cx="287020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08013" y="5062538"/>
            <a:ext cx="2825750" cy="727075"/>
            <a:chOff x="4574871" y="489584"/>
            <a:chExt cx="2322137" cy="581736"/>
          </a:xfrm>
        </p:grpSpPr>
        <p:pic>
          <p:nvPicPr>
            <p:cNvPr id="22541" name="Picture 10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01093" y="489584"/>
              <a:ext cx="1895915" cy="581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Connector 11"/>
            <p:cNvCxnSpPr/>
            <p:nvPr/>
          </p:nvCxnSpPr>
          <p:spPr>
            <a:xfrm>
              <a:off x="4574871" y="949384"/>
              <a:ext cx="1239343" cy="127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3" name="Left-Right Arrow 12"/>
          <p:cNvSpPr/>
          <p:nvPr/>
        </p:nvSpPr>
        <p:spPr>
          <a:xfrm>
            <a:off x="3667125" y="5389563"/>
            <a:ext cx="1601788" cy="241300"/>
          </a:xfrm>
          <a:prstGeom prst="leftRightArrow">
            <a:avLst/>
          </a:prstGeom>
          <a:effectLst>
            <a:outerShdw blurRad="76200" dist="12700" dir="8100000" sy="-23000" kx="800400" algn="b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537" name="TextBox 13"/>
          <p:cNvSpPr txBox="1">
            <a:spLocks noChangeArrowheads="1"/>
          </p:cNvSpPr>
          <p:nvPr/>
        </p:nvSpPr>
        <p:spPr bwMode="auto">
          <a:xfrm>
            <a:off x="1028700" y="4095750"/>
            <a:ext cx="26908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b="1">
                <a:ea typeface="Arial" charset="0"/>
                <a:cs typeface="Arial" charset="0"/>
              </a:rPr>
              <a:t>Pan Asian eCommerce Alliance: PAA Network</a:t>
            </a:r>
          </a:p>
          <a:p>
            <a:pPr algn="ctr"/>
            <a:r>
              <a:rPr lang="en-US" sz="900">
                <a:ea typeface="Arial" charset="0"/>
                <a:cs typeface="Arial" charset="0"/>
              </a:rPr>
              <a:t>Japan, Korea China</a:t>
            </a:r>
          </a:p>
          <a:p>
            <a:pPr algn="ctr"/>
            <a:r>
              <a:rPr lang="en-US" sz="900">
                <a:ea typeface="Arial" charset="0"/>
                <a:cs typeface="Arial" charset="0"/>
              </a:rPr>
              <a:t>Taipei, Hongkong, Macau</a:t>
            </a:r>
          </a:p>
          <a:p>
            <a:pPr algn="ctr"/>
            <a:r>
              <a:rPr lang="en-US" sz="900">
                <a:ea typeface="Arial" charset="0"/>
                <a:cs typeface="Arial" charset="0"/>
              </a:rPr>
              <a:t>Thailand, Malaysia, Indonesia, Singapore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3648075" y="5080000"/>
            <a:ext cx="1828800" cy="728663"/>
          </a:xfrm>
          <a:prstGeom prst="rightArrow">
            <a:avLst/>
          </a:prstGeom>
          <a:effectLst>
            <a:outerShdw blurRad="76200" dist="12700" dir="8100000" sy="-23000" kx="800400" algn="b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6200000">
            <a:off x="6479381" y="4379119"/>
            <a:ext cx="633413" cy="727075"/>
          </a:xfrm>
          <a:prstGeom prst="rightArrow">
            <a:avLst/>
          </a:prstGeom>
          <a:effectLst>
            <a:outerShdw blurRad="76200" dist="12700" dir="8100000" sy="-23000" kx="800400" algn="b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028950" y="5799138"/>
            <a:ext cx="30559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ENS, eCO, SPS Certificate, etc.</a:t>
            </a:r>
          </a:p>
        </p:txBody>
      </p:sp>
    </p:spTree>
  </p:cSld>
  <p:clrMapOvr>
    <a:masterClrMapping/>
  </p:clrMapOvr>
  <mc:AlternateContent xmlns:mp="http://schemas.microsoft.com/office/mac/powerpoint/2008/main">
    <mc:Choice Requires="mp">
      <mp:transition spd="med">
        <mp:cube/>
      </mp:transition>
    </mc:Choice>
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<p:transition spd="med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5" grpId="1" animBg="1"/>
      <p:bldP spid="16" grpId="0" animBg="1"/>
      <p:bldP spid="16" grpId="1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Oval 2" descr="Stationery"/>
          <p:cNvSpPr>
            <a:spLocks noChangeArrowheads="1"/>
          </p:cNvSpPr>
          <p:nvPr/>
        </p:nvSpPr>
        <p:spPr bwMode="ltGray">
          <a:xfrm>
            <a:off x="5778500" y="3962400"/>
            <a:ext cx="3200400" cy="2362200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mpd="tri">
            <a:solidFill>
              <a:srgbClr val="8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endParaRPr lang="en-US" sz="1800" dirty="0">
              <a:solidFill>
                <a:srgbClr val="FF0000"/>
              </a:solidFill>
              <a:latin typeface="Monotype Corsiva" charset="0"/>
            </a:endParaRPr>
          </a:p>
          <a:p>
            <a:pPr algn="ctr" eaLnBrk="0" hangingPunct="0"/>
            <a:r>
              <a:rPr lang="en-US" sz="2000" dirty="0">
                <a:solidFill>
                  <a:srgbClr val="FF0000"/>
                </a:solidFill>
                <a:latin typeface="Monotype Corsiva" charset="0"/>
              </a:rPr>
              <a:t>Automated Import </a:t>
            </a:r>
          </a:p>
          <a:p>
            <a:pPr algn="ctr" eaLnBrk="0" hangingPunct="0"/>
            <a:r>
              <a:rPr lang="en-US" sz="2000" dirty="0">
                <a:solidFill>
                  <a:srgbClr val="FF0000"/>
                </a:solidFill>
                <a:latin typeface="Monotype Corsiva" charset="0"/>
              </a:rPr>
              <a:t>Documentation  System Roll-off</a:t>
            </a:r>
            <a:endParaRPr lang="en-US" sz="1600" dirty="0" smtClean="0">
              <a:solidFill>
                <a:srgbClr val="FF0000"/>
              </a:solidFill>
              <a:latin typeface="Century Gothic" charset="0"/>
            </a:endParaRPr>
          </a:p>
          <a:p>
            <a:pPr algn="ctr" eaLnBrk="0" hangingPunct="0"/>
            <a:endParaRPr lang="en-US" sz="1600" dirty="0" smtClean="0">
              <a:solidFill>
                <a:srgbClr val="0033CC"/>
              </a:solidFill>
              <a:latin typeface="Century Gothic" charset="0"/>
            </a:endParaRPr>
          </a:p>
          <a:p>
            <a:pPr algn="ctr" eaLnBrk="0" hangingPunct="0"/>
            <a:r>
              <a:rPr lang="en-US" sz="1600" dirty="0" smtClean="0">
                <a:solidFill>
                  <a:srgbClr val="0033CC"/>
                </a:solidFill>
                <a:latin typeface="Century Gothic" charset="0"/>
              </a:rPr>
              <a:t>Target </a:t>
            </a:r>
            <a:r>
              <a:rPr lang="en-US" sz="1600" dirty="0">
                <a:solidFill>
                  <a:srgbClr val="0033CC"/>
                </a:solidFill>
                <a:latin typeface="Century Gothic" charset="0"/>
              </a:rPr>
              <a:t>Date: 2008-2009</a:t>
            </a:r>
          </a:p>
          <a:p>
            <a:pPr algn="ctr" eaLnBrk="0" hangingPunct="0"/>
            <a:endParaRPr lang="en-US" sz="2000" dirty="0">
              <a:solidFill>
                <a:srgbClr val="800000"/>
              </a:solidFill>
              <a:latin typeface="Monotype Corsiva" charset="0"/>
            </a:endParaRPr>
          </a:p>
        </p:txBody>
      </p:sp>
      <p:sp>
        <p:nvSpPr>
          <p:cNvPr id="62467" name="Oval 3" descr="Stationery"/>
          <p:cNvSpPr>
            <a:spLocks noChangeArrowheads="1"/>
          </p:cNvSpPr>
          <p:nvPr/>
        </p:nvSpPr>
        <p:spPr bwMode="ltGray">
          <a:xfrm>
            <a:off x="1435100" y="3962400"/>
            <a:ext cx="3733800" cy="2362200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mpd="tri">
            <a:solidFill>
              <a:srgbClr val="8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endParaRPr lang="en-US" sz="1800">
              <a:solidFill>
                <a:srgbClr val="FF0000"/>
              </a:solidFill>
              <a:latin typeface="Monotype Corsiva" charset="0"/>
            </a:endParaRPr>
          </a:p>
          <a:p>
            <a:pPr algn="ctr" eaLnBrk="0" hangingPunct="0"/>
            <a:endParaRPr lang="en-US">
              <a:solidFill>
                <a:srgbClr val="FF0000"/>
              </a:solidFill>
              <a:latin typeface="Monotype Corsiva" charset="0"/>
            </a:endParaRPr>
          </a:p>
          <a:p>
            <a:pPr algn="ctr" eaLnBrk="0" hangingPunct="0"/>
            <a:r>
              <a:rPr lang="en-US" sz="1800">
                <a:solidFill>
                  <a:srgbClr val="FF0000"/>
                </a:solidFill>
                <a:latin typeface="Monotype Corsiva" charset="0"/>
              </a:rPr>
              <a:t>Development of an </a:t>
            </a:r>
          </a:p>
          <a:p>
            <a:pPr algn="ctr" eaLnBrk="0" hangingPunct="0"/>
            <a:r>
              <a:rPr lang="en-US" sz="1800">
                <a:solidFill>
                  <a:srgbClr val="FF0000"/>
                </a:solidFill>
                <a:latin typeface="Monotype Corsiva" charset="0"/>
              </a:rPr>
              <a:t>Automated Import Documentation System</a:t>
            </a:r>
          </a:p>
          <a:p>
            <a:pPr algn="ctr" eaLnBrk="0" hangingPunct="0"/>
            <a:r>
              <a:rPr lang="en-US" sz="1500">
                <a:solidFill>
                  <a:srgbClr val="0033CC"/>
                </a:solidFill>
              </a:rPr>
              <a:t>Component 1: Upgrading of Databases</a:t>
            </a:r>
          </a:p>
          <a:p>
            <a:pPr algn="ctr" eaLnBrk="0" hangingPunct="0"/>
            <a:r>
              <a:rPr lang="en-US" sz="1500">
                <a:solidFill>
                  <a:srgbClr val="0033CC"/>
                </a:solidFill>
              </a:rPr>
              <a:t>Component 2: Development of System Software</a:t>
            </a:r>
          </a:p>
          <a:p>
            <a:pPr algn="ctr" eaLnBrk="0" hangingPunct="0"/>
            <a:r>
              <a:rPr lang="en-US" sz="1500">
                <a:solidFill>
                  <a:srgbClr val="0033CC"/>
                </a:solidFill>
              </a:rPr>
              <a:t>Component 3: Acquisition/ </a:t>
            </a:r>
          </a:p>
          <a:p>
            <a:pPr algn="ctr" eaLnBrk="0" hangingPunct="0"/>
            <a:r>
              <a:rPr lang="en-US" sz="1500">
                <a:solidFill>
                  <a:srgbClr val="0033CC"/>
                </a:solidFill>
              </a:rPr>
              <a:t>Setting-up of System Hardware</a:t>
            </a:r>
          </a:p>
          <a:p>
            <a:pPr algn="ctr" eaLnBrk="0" hangingPunct="0"/>
            <a:r>
              <a:rPr lang="en-US" sz="1500">
                <a:solidFill>
                  <a:srgbClr val="FF0000"/>
                </a:solidFill>
              </a:rPr>
              <a:t>PILOT RUN</a:t>
            </a:r>
          </a:p>
          <a:p>
            <a:pPr algn="ctr" eaLnBrk="0" hangingPunct="0"/>
            <a:endParaRPr lang="en-US" sz="1800" b="0">
              <a:solidFill>
                <a:srgbClr val="800000"/>
              </a:solidFill>
              <a:latin typeface="Monotype Corsiva" charset="0"/>
            </a:endParaRPr>
          </a:p>
        </p:txBody>
      </p:sp>
      <p:sp>
        <p:nvSpPr>
          <p:cNvPr id="62469" name="AutoShape 5"/>
          <p:cNvSpPr>
            <a:spLocks noChangeArrowheads="1"/>
          </p:cNvSpPr>
          <p:nvPr/>
        </p:nvSpPr>
        <p:spPr bwMode="ltGray">
          <a:xfrm>
            <a:off x="3263900" y="1955799"/>
            <a:ext cx="4419600" cy="15240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300" b="0">
                <a:solidFill>
                  <a:srgbClr val="800000"/>
                </a:solidFill>
                <a:latin typeface="Monotype Corsiva" charset="0"/>
              </a:rPr>
              <a:t>Motor Vehicles and</a:t>
            </a:r>
          </a:p>
          <a:p>
            <a:pPr algn="ctr" eaLnBrk="0" hangingPunct="0"/>
            <a:r>
              <a:rPr lang="en-US" sz="2300" b="0">
                <a:solidFill>
                  <a:srgbClr val="800000"/>
                </a:solidFill>
                <a:latin typeface="Monotype Corsiva" charset="0"/>
              </a:rPr>
              <a:t> Parts and Components</a:t>
            </a:r>
          </a:p>
          <a:p>
            <a:pPr algn="ctr" eaLnBrk="0" hangingPunct="0"/>
            <a:r>
              <a:rPr lang="en-US" sz="2300" b="0">
                <a:solidFill>
                  <a:srgbClr val="800000"/>
                </a:solidFill>
                <a:latin typeface="Monotype Corsiva" charset="0"/>
              </a:rPr>
              <a:t>Importation Process</a:t>
            </a:r>
          </a:p>
        </p:txBody>
      </p:sp>
      <p:sp>
        <p:nvSpPr>
          <p:cNvPr id="62470" name="AutoShape 6"/>
          <p:cNvSpPr>
            <a:spLocks noChangeArrowheads="1"/>
          </p:cNvSpPr>
          <p:nvPr/>
        </p:nvSpPr>
        <p:spPr bwMode="ltGray">
          <a:xfrm rot="16200000">
            <a:off x="3035300" y="2819400"/>
            <a:ext cx="990600" cy="2057400"/>
          </a:xfrm>
          <a:custGeom>
            <a:avLst/>
            <a:gdLst>
              <a:gd name="G0" fmla="+- 11561 0 0"/>
              <a:gd name="G1" fmla="+- 5649 0 0"/>
              <a:gd name="G2" fmla="+- 21600 0 5649"/>
              <a:gd name="G3" fmla="+- 10800 0 5649"/>
              <a:gd name="G4" fmla="+- 21600 0 11561"/>
              <a:gd name="G5" fmla="*/ G4 G3 10800"/>
              <a:gd name="G6" fmla="+- 21600 0 G5"/>
              <a:gd name="T0" fmla="*/ 11561 w 21600"/>
              <a:gd name="T1" fmla="*/ 0 h 21600"/>
              <a:gd name="T2" fmla="*/ 0 w 21600"/>
              <a:gd name="T3" fmla="*/ 10800 h 21600"/>
              <a:gd name="T4" fmla="*/ 11561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561" y="0"/>
                </a:moveTo>
                <a:lnTo>
                  <a:pt x="11561" y="5649"/>
                </a:lnTo>
                <a:lnTo>
                  <a:pt x="3375" y="5649"/>
                </a:lnTo>
                <a:lnTo>
                  <a:pt x="3375" y="15951"/>
                </a:lnTo>
                <a:lnTo>
                  <a:pt x="11561" y="15951"/>
                </a:lnTo>
                <a:lnTo>
                  <a:pt x="11561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649"/>
                </a:moveTo>
                <a:lnTo>
                  <a:pt x="1350" y="15951"/>
                </a:lnTo>
                <a:lnTo>
                  <a:pt x="2700" y="15951"/>
                </a:lnTo>
                <a:lnTo>
                  <a:pt x="2700" y="5649"/>
                </a:lnTo>
                <a:close/>
              </a:path>
              <a:path w="21600" h="21600">
                <a:moveTo>
                  <a:pt x="0" y="5649"/>
                </a:moveTo>
                <a:lnTo>
                  <a:pt x="0" y="15951"/>
                </a:lnTo>
                <a:lnTo>
                  <a:pt x="675" y="15951"/>
                </a:lnTo>
                <a:lnTo>
                  <a:pt x="675" y="5649"/>
                </a:lnTo>
                <a:close/>
              </a:path>
            </a:pathLst>
          </a:custGeom>
          <a:solidFill>
            <a:srgbClr val="FFFFFF"/>
          </a:solidFill>
          <a:ln w="28575">
            <a:solidFill>
              <a:srgbClr val="800000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>
                <a:solidFill>
                  <a:srgbClr val="800000"/>
                </a:solidFill>
                <a:latin typeface="Century Gothic" charset="0"/>
              </a:rPr>
              <a:t>Phase I</a:t>
            </a:r>
          </a:p>
        </p:txBody>
      </p:sp>
      <p:sp>
        <p:nvSpPr>
          <p:cNvPr id="62471" name="AutoShape 7"/>
          <p:cNvSpPr>
            <a:spLocks noChangeArrowheads="1"/>
          </p:cNvSpPr>
          <p:nvPr/>
        </p:nvSpPr>
        <p:spPr bwMode="ltGray">
          <a:xfrm rot="16200000">
            <a:off x="6769100" y="2819400"/>
            <a:ext cx="990600" cy="2057400"/>
          </a:xfrm>
          <a:custGeom>
            <a:avLst/>
            <a:gdLst>
              <a:gd name="G0" fmla="+- 11561 0 0"/>
              <a:gd name="G1" fmla="+- 5649 0 0"/>
              <a:gd name="G2" fmla="+- 21600 0 5649"/>
              <a:gd name="G3" fmla="+- 10800 0 5649"/>
              <a:gd name="G4" fmla="+- 21600 0 11561"/>
              <a:gd name="G5" fmla="*/ G4 G3 10800"/>
              <a:gd name="G6" fmla="+- 21600 0 G5"/>
              <a:gd name="T0" fmla="*/ 11561 w 21600"/>
              <a:gd name="T1" fmla="*/ 0 h 21600"/>
              <a:gd name="T2" fmla="*/ 0 w 21600"/>
              <a:gd name="T3" fmla="*/ 10800 h 21600"/>
              <a:gd name="T4" fmla="*/ 11561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561" y="0"/>
                </a:moveTo>
                <a:lnTo>
                  <a:pt x="11561" y="5649"/>
                </a:lnTo>
                <a:lnTo>
                  <a:pt x="3375" y="5649"/>
                </a:lnTo>
                <a:lnTo>
                  <a:pt x="3375" y="15951"/>
                </a:lnTo>
                <a:lnTo>
                  <a:pt x="11561" y="15951"/>
                </a:lnTo>
                <a:lnTo>
                  <a:pt x="11561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649"/>
                </a:moveTo>
                <a:lnTo>
                  <a:pt x="1350" y="15951"/>
                </a:lnTo>
                <a:lnTo>
                  <a:pt x="2700" y="15951"/>
                </a:lnTo>
                <a:lnTo>
                  <a:pt x="2700" y="5649"/>
                </a:lnTo>
                <a:close/>
              </a:path>
              <a:path w="21600" h="21600">
                <a:moveTo>
                  <a:pt x="0" y="5649"/>
                </a:moveTo>
                <a:lnTo>
                  <a:pt x="0" y="15951"/>
                </a:lnTo>
                <a:lnTo>
                  <a:pt x="675" y="15951"/>
                </a:lnTo>
                <a:lnTo>
                  <a:pt x="675" y="5649"/>
                </a:lnTo>
                <a:close/>
              </a:path>
            </a:pathLst>
          </a:custGeom>
          <a:solidFill>
            <a:srgbClr val="FFFFFF"/>
          </a:solidFill>
          <a:ln w="28575">
            <a:solidFill>
              <a:srgbClr val="800000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>
                <a:solidFill>
                  <a:srgbClr val="800000"/>
                </a:solidFill>
                <a:latin typeface="Century Gothic" charset="0"/>
              </a:rPr>
              <a:t>Phase 2</a:t>
            </a:r>
          </a:p>
        </p:txBody>
      </p:sp>
      <p:sp>
        <p:nvSpPr>
          <p:cNvPr id="62472" name="AutoShape 8"/>
          <p:cNvSpPr>
            <a:spLocks noChangeArrowheads="1"/>
          </p:cNvSpPr>
          <p:nvPr/>
        </p:nvSpPr>
        <p:spPr bwMode="ltGray">
          <a:xfrm rot="-5400000">
            <a:off x="1111250" y="2305050"/>
            <a:ext cx="1409700" cy="1981200"/>
          </a:xfrm>
          <a:prstGeom prst="cloudCallout">
            <a:avLst>
              <a:gd name="adj1" fmla="val -73537"/>
              <a:gd name="adj2" fmla="val 62019"/>
            </a:avLst>
          </a:prstGeom>
          <a:solidFill>
            <a:srgbClr val="EAEAEA"/>
          </a:solidFill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vert="eaVert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0" dirty="0" smtClean="0">
                <a:solidFill>
                  <a:srgbClr val="215D77"/>
                </a:solidFill>
                <a:latin typeface="Arial"/>
                <a:cs typeface="Arial"/>
              </a:rPr>
              <a:t>Project</a:t>
            </a:r>
          </a:p>
          <a:p>
            <a:pPr algn="ctr" eaLnBrk="0" hangingPunct="0"/>
            <a:r>
              <a:rPr lang="en-US" sz="1600" dirty="0" smtClean="0">
                <a:solidFill>
                  <a:srgbClr val="215D77"/>
                </a:solidFill>
                <a:latin typeface="Arial"/>
                <a:cs typeface="Arial"/>
              </a:rPr>
              <a:t>Proposal</a:t>
            </a:r>
          </a:p>
          <a:p>
            <a:pPr algn="ctr" eaLnBrk="0" hangingPunct="0"/>
            <a:r>
              <a:rPr lang="en-US" sz="1600" b="0" dirty="0" smtClean="0">
                <a:solidFill>
                  <a:srgbClr val="215D77"/>
                </a:solidFill>
                <a:latin typeface="Arial"/>
                <a:cs typeface="Arial"/>
              </a:rPr>
              <a:t>Coverage</a:t>
            </a:r>
            <a:endParaRPr lang="en-US" sz="1600" b="0" dirty="0">
              <a:solidFill>
                <a:srgbClr val="215D77"/>
              </a:solidFill>
              <a:latin typeface="Arial"/>
              <a:cs typeface="Arial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0" y="0"/>
            <a:ext cx="8848725" cy="1568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APEC Automotive Dialog – Model Port Project: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BOI </a:t>
            </a:r>
            <a:r>
              <a:rPr kumimoji="0" lang="en-US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eCertificate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of Authority to Import</a:t>
            </a: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ltGray">
          <a:xfrm>
            <a:off x="1219200" y="1219200"/>
            <a:ext cx="6540500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07988" indent="-407988" algn="l"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PROJECT OUTLINE:</a:t>
            </a:r>
            <a:r>
              <a:rPr lang="en-US" sz="2000" dirty="0">
                <a:solidFill>
                  <a:srgbClr val="0000CC"/>
                </a:solidFill>
                <a:latin typeface="Century Gothic" charset="0"/>
              </a:rPr>
              <a:t>  </a:t>
            </a:r>
            <a:endParaRPr lang="en-US" sz="2000" dirty="0">
              <a:solidFill>
                <a:srgbClr val="0000CC"/>
              </a:solidFill>
              <a:latin typeface="Century Gothic" charset="0"/>
              <a:ea typeface="Arial Unicode MS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ltGray">
          <a:xfrm>
            <a:off x="685800" y="762000"/>
            <a:ext cx="8001000" cy="561692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07988" indent="-407988" algn="l"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METHODOLOGY:</a:t>
            </a:r>
            <a:r>
              <a:rPr lang="en-US" sz="2400" dirty="0">
                <a:solidFill>
                  <a:srgbClr val="0000CC"/>
                </a:solidFill>
                <a:latin typeface="Century Gothic" charset="0"/>
              </a:rPr>
              <a:t>  </a:t>
            </a:r>
          </a:p>
          <a:p>
            <a:pPr marL="407988" indent="-407988" algn="just">
              <a:spcBef>
                <a:spcPct val="50000"/>
              </a:spcBef>
              <a:buFontTx/>
              <a:buChar char="•"/>
            </a:pPr>
            <a:r>
              <a:rPr lang="en-US" sz="2400" u="sng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Project Component 1</a:t>
            </a:r>
            <a:r>
              <a:rPr lang="en-US" sz="2400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:</a:t>
            </a:r>
            <a:r>
              <a:rPr lang="en-US" sz="2000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 </a:t>
            </a:r>
          </a:p>
          <a:p>
            <a:pPr marL="407988" indent="-407988" algn="just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Updating of a complete and accurate trade databases to support efficient application of the Automated Import Documentation System.  Databases initially being identified are:</a:t>
            </a:r>
            <a:r>
              <a:rPr lang="en-US" sz="2000" dirty="0" smtClean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 </a:t>
            </a:r>
            <a:endParaRPr lang="en-US" sz="2000" i="1" dirty="0" smtClean="0">
              <a:solidFill>
                <a:srgbClr val="0000CC"/>
              </a:solidFill>
              <a:latin typeface="Century Gothic" charset="0"/>
              <a:ea typeface="Arial Unicode MS" charset="0"/>
              <a:cs typeface="Arial Unicode MS" charset="0"/>
            </a:endParaRPr>
          </a:p>
          <a:p>
            <a:pPr marL="1428750" lvl="2" indent="-225425" algn="just">
              <a:spcAft>
                <a:spcPts val="1200"/>
              </a:spcAft>
              <a:buClr>
                <a:srgbClr val="FF0000"/>
              </a:buClr>
              <a:buFont typeface="Wingdings" charset="2"/>
              <a:buChar char="ü"/>
            </a:pPr>
            <a:r>
              <a:rPr lang="en-US" sz="1900" i="1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Formula of manufacture per locally produce parts (covering complete knocked-down parts and components and raw materials) </a:t>
            </a:r>
          </a:p>
          <a:p>
            <a:pPr marL="1428750" lvl="2" indent="-225425" algn="just">
              <a:spcAft>
                <a:spcPts val="1200"/>
              </a:spcAft>
              <a:buClr>
                <a:srgbClr val="FF0000"/>
              </a:buClr>
              <a:buFont typeface="Wingdings" charset="2"/>
              <a:buChar char="ü"/>
            </a:pPr>
            <a:r>
              <a:rPr lang="en-US" sz="1900" i="1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Correct tariff heading and duty of complete list of knocked down parts and components and raw materials used in the assembly of motor vehicles </a:t>
            </a:r>
          </a:p>
          <a:p>
            <a:pPr marL="1428750" lvl="2" indent="-225425" algn="just">
              <a:spcAft>
                <a:spcPts val="1200"/>
              </a:spcAft>
              <a:buClr>
                <a:srgbClr val="FF0000"/>
              </a:buClr>
              <a:buFont typeface="Wingdings" charset="2"/>
              <a:buChar char="ü"/>
            </a:pPr>
            <a:r>
              <a:rPr lang="en-US" sz="1900" i="1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Established Home Consumption Value from the country of origin and/or similar blue book value </a:t>
            </a:r>
          </a:p>
          <a:p>
            <a:pPr marL="1428750" lvl="2" indent="-225425" algn="just">
              <a:spcAft>
                <a:spcPts val="1200"/>
              </a:spcAft>
              <a:buClr>
                <a:srgbClr val="FF0000"/>
              </a:buClr>
              <a:buFont typeface="Wingdings" charset="2"/>
              <a:buChar char="ü"/>
            </a:pPr>
            <a:r>
              <a:rPr lang="en-US" sz="1900" i="1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CBU Vehicle production information </a:t>
            </a:r>
            <a:endParaRPr lang="en-US" sz="2600" dirty="0">
              <a:solidFill>
                <a:srgbClr val="0000CC"/>
              </a:solidFill>
              <a:latin typeface="Century Gothic" charset="0"/>
              <a:ea typeface="Arial Unicode MS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ltGray">
          <a:xfrm>
            <a:off x="762000" y="1066800"/>
            <a:ext cx="7924800" cy="45450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07988" indent="-407988" algn="l"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METHODOLOGY </a:t>
            </a:r>
            <a:r>
              <a:rPr lang="en-US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(continuation)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 :</a:t>
            </a:r>
            <a:r>
              <a:rPr lang="en-US" sz="2400" dirty="0">
                <a:solidFill>
                  <a:srgbClr val="0000CC"/>
                </a:solidFill>
                <a:latin typeface="Century Gothic" charset="0"/>
              </a:rPr>
              <a:t>  </a:t>
            </a:r>
          </a:p>
          <a:p>
            <a:pPr marL="407988" indent="-407988" algn="l">
              <a:spcBef>
                <a:spcPct val="50000"/>
              </a:spcBef>
              <a:buFontTx/>
              <a:buChar char="•"/>
            </a:pPr>
            <a:r>
              <a:rPr lang="en-US" sz="2200" u="sng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Project Component 2</a:t>
            </a:r>
            <a:r>
              <a:rPr lang="en-US" sz="2200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: </a:t>
            </a:r>
          </a:p>
          <a:p>
            <a:pPr marL="407988" indent="-407988" algn="l">
              <a:spcBef>
                <a:spcPct val="50000"/>
              </a:spcBef>
            </a:pPr>
            <a:r>
              <a:rPr lang="en-US" sz="1800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	</a:t>
            </a:r>
            <a:r>
              <a:rPr lang="en-US" sz="2000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Simplification/enhancement of process flow and documentation of importation by local manufacturer and distributor using IT automated system towards a paperless mode of transaction</a:t>
            </a:r>
          </a:p>
          <a:p>
            <a:pPr marL="407988" indent="-407988" algn="just">
              <a:spcBef>
                <a:spcPct val="50000"/>
              </a:spcBef>
            </a:pPr>
            <a:endParaRPr lang="en-US" sz="1800" dirty="0">
              <a:solidFill>
                <a:srgbClr val="0000CC"/>
              </a:solidFill>
              <a:latin typeface="Century Gothic" charset="0"/>
              <a:ea typeface="Arial Unicode MS" charset="0"/>
              <a:cs typeface="Arial Unicode MS" charset="0"/>
            </a:endParaRPr>
          </a:p>
          <a:p>
            <a:pPr marL="407988" indent="-407988" algn="l">
              <a:spcBef>
                <a:spcPct val="50000"/>
              </a:spcBef>
              <a:buFontTx/>
              <a:buChar char="•"/>
            </a:pPr>
            <a:r>
              <a:rPr lang="en-US" sz="2200" u="sng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Project Component 3:</a:t>
            </a:r>
            <a:r>
              <a:rPr lang="en-US" sz="2200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 </a:t>
            </a:r>
          </a:p>
          <a:p>
            <a:pPr marL="407988" indent="-407988" algn="l">
              <a:spcBef>
                <a:spcPct val="50000"/>
              </a:spcBef>
            </a:pPr>
            <a:r>
              <a:rPr lang="en-US" sz="1800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	</a:t>
            </a:r>
            <a:r>
              <a:rPr lang="en-US" sz="2000" dirty="0">
                <a:solidFill>
                  <a:srgbClr val="0000CC"/>
                </a:solidFill>
                <a:latin typeface="Century Gothic" charset="0"/>
                <a:ea typeface="Arial Unicode MS" charset="0"/>
                <a:cs typeface="Arial Unicode MS" charset="0"/>
              </a:rPr>
              <a:t>Connectivity within the system shall be configured to attain efficiency of operation</a:t>
            </a:r>
          </a:p>
          <a:p>
            <a:pPr marL="407988" indent="-407988" algn="just">
              <a:spcBef>
                <a:spcPct val="50000"/>
              </a:spcBef>
              <a:buFontTx/>
              <a:buChar char="•"/>
            </a:pPr>
            <a:endParaRPr lang="en-US" sz="1800" dirty="0">
              <a:solidFill>
                <a:srgbClr val="0000CC"/>
              </a:solidFill>
              <a:latin typeface="Century Gothic" charset="0"/>
              <a:ea typeface="Arial Unicode MS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11" name="Line 43"/>
          <p:cNvSpPr>
            <a:spLocks noChangeShapeType="1"/>
          </p:cNvSpPr>
          <p:nvPr/>
        </p:nvSpPr>
        <p:spPr bwMode="auto">
          <a:xfrm>
            <a:off x="2579688" y="1114425"/>
            <a:ext cx="196850" cy="1588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58" name="Line 90"/>
          <p:cNvSpPr>
            <a:spLocks noChangeShapeType="1"/>
          </p:cNvSpPr>
          <p:nvPr/>
        </p:nvSpPr>
        <p:spPr bwMode="auto">
          <a:xfrm flipV="1">
            <a:off x="3963988" y="2660650"/>
            <a:ext cx="0" cy="352425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 type="triangl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57" name="Line 89"/>
          <p:cNvSpPr>
            <a:spLocks noChangeShapeType="1"/>
          </p:cNvSpPr>
          <p:nvPr/>
        </p:nvSpPr>
        <p:spPr bwMode="auto">
          <a:xfrm flipV="1">
            <a:off x="2312988" y="3409950"/>
            <a:ext cx="0" cy="352425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 type="triangl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56" name="Line 88"/>
          <p:cNvSpPr>
            <a:spLocks noChangeShapeType="1"/>
          </p:cNvSpPr>
          <p:nvPr/>
        </p:nvSpPr>
        <p:spPr bwMode="auto">
          <a:xfrm flipV="1">
            <a:off x="4789488" y="4140200"/>
            <a:ext cx="0" cy="3524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>
            <a:normAutofit fontScale="90000"/>
          </a:bodyPr>
          <a:lstStyle/>
          <a:p>
            <a:r>
              <a:rPr lang="en-GB" sz="2000" b="0"/>
              <a:t>Current Process Flow – </a:t>
            </a:r>
            <a:r>
              <a:rPr lang="en-GB" sz="1400" b="0"/>
              <a:t>BOI Permit, ATRIG, CP, CSR &amp; LTO Registration</a:t>
            </a:r>
            <a:endParaRPr lang="en-US" sz="1400" b="0"/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1744663" y="684213"/>
            <a:ext cx="1162050" cy="254000"/>
          </a:xfrm>
          <a:prstGeom prst="homePlate">
            <a:avLst>
              <a:gd name="adj" fmla="val 114375"/>
            </a:avLst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solidFill>
                  <a:srgbClr val="0066FF"/>
                </a:solidFill>
                <a:latin typeface="Arial" charset="0"/>
              </a:rPr>
              <a:t>Manufacturer</a:t>
            </a:r>
          </a:p>
        </p:txBody>
      </p:sp>
      <p:sp>
        <p:nvSpPr>
          <p:cNvPr id="32774" name="AutoShape 6"/>
          <p:cNvSpPr>
            <a:spLocks noChangeArrowheads="1"/>
          </p:cNvSpPr>
          <p:nvPr/>
        </p:nvSpPr>
        <p:spPr bwMode="auto">
          <a:xfrm>
            <a:off x="2601913" y="684213"/>
            <a:ext cx="1189037" cy="254000"/>
          </a:xfrm>
          <a:prstGeom prst="chevron">
            <a:avLst>
              <a:gd name="adj" fmla="val 117031"/>
            </a:avLst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latin typeface="Arial" charset="0"/>
              </a:rPr>
              <a:t>    BOI / BIR</a:t>
            </a:r>
          </a:p>
        </p:txBody>
      </p:sp>
      <p:sp>
        <p:nvSpPr>
          <p:cNvPr id="32775" name="AutoShape 7"/>
          <p:cNvSpPr>
            <a:spLocks noChangeArrowheads="1"/>
          </p:cNvSpPr>
          <p:nvPr/>
        </p:nvSpPr>
        <p:spPr bwMode="auto">
          <a:xfrm>
            <a:off x="3490913" y="684213"/>
            <a:ext cx="1189037" cy="254000"/>
          </a:xfrm>
          <a:prstGeom prst="chevron">
            <a:avLst>
              <a:gd name="adj" fmla="val 117031"/>
            </a:avLst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latin typeface="Arial" charset="0"/>
              </a:rPr>
              <a:t>BOC</a:t>
            </a:r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4341813" y="684213"/>
            <a:ext cx="1189037" cy="254000"/>
          </a:xfrm>
          <a:prstGeom prst="chevron">
            <a:avLst>
              <a:gd name="adj" fmla="val 117031"/>
            </a:avLst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latin typeface="Arial" charset="0"/>
              </a:rPr>
              <a:t>LTO</a:t>
            </a:r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>
            <a:off x="5192713" y="684213"/>
            <a:ext cx="1189037" cy="254000"/>
          </a:xfrm>
          <a:prstGeom prst="chevron">
            <a:avLst>
              <a:gd name="adj" fmla="val 117031"/>
            </a:avLst>
          </a:prstGeom>
          <a:solidFill>
            <a:srgbClr val="99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latin typeface="Arial" charset="0"/>
              </a:rPr>
              <a:t>     Dealers</a:t>
            </a:r>
          </a:p>
        </p:txBody>
      </p:sp>
      <p:sp>
        <p:nvSpPr>
          <p:cNvPr id="32778" name="AutoShape 10"/>
          <p:cNvSpPr>
            <a:spLocks noChangeArrowheads="1"/>
          </p:cNvSpPr>
          <p:nvPr/>
        </p:nvSpPr>
        <p:spPr bwMode="auto">
          <a:xfrm>
            <a:off x="6043613" y="684213"/>
            <a:ext cx="1189037" cy="254000"/>
          </a:xfrm>
          <a:prstGeom prst="chevron">
            <a:avLst>
              <a:gd name="adj" fmla="val 117031"/>
            </a:avLst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900">
                <a:latin typeface="Arial" charset="0"/>
              </a:rPr>
              <a:t>Landbank</a:t>
            </a:r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>
            <a:off x="6894513" y="684213"/>
            <a:ext cx="1189037" cy="254000"/>
          </a:xfrm>
          <a:prstGeom prst="chevron">
            <a:avLst>
              <a:gd name="adj" fmla="val 117031"/>
            </a:avLst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latin typeface="Arial" charset="0"/>
              </a:rPr>
              <a:t>     PNP/TMG</a:t>
            </a:r>
          </a:p>
        </p:txBody>
      </p:sp>
      <p:sp>
        <p:nvSpPr>
          <p:cNvPr id="32780" name="AutoShape 12"/>
          <p:cNvSpPr>
            <a:spLocks noChangeArrowheads="1"/>
          </p:cNvSpPr>
          <p:nvPr/>
        </p:nvSpPr>
        <p:spPr bwMode="auto">
          <a:xfrm>
            <a:off x="7745413" y="684213"/>
            <a:ext cx="1189037" cy="254000"/>
          </a:xfrm>
          <a:prstGeom prst="chevron">
            <a:avLst>
              <a:gd name="adj" fmla="val 117031"/>
            </a:avLst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900">
                <a:latin typeface="Arial" charset="0"/>
              </a:rPr>
              <a:t>Customer</a:t>
            </a:r>
          </a:p>
        </p:txBody>
      </p:sp>
      <p:sp>
        <p:nvSpPr>
          <p:cNvPr id="32782" name="AutoShape 14"/>
          <p:cNvSpPr>
            <a:spLocks noChangeArrowheads="1"/>
          </p:cNvSpPr>
          <p:nvPr/>
        </p:nvSpPr>
        <p:spPr bwMode="auto">
          <a:xfrm>
            <a:off x="1970088" y="2266950"/>
            <a:ext cx="704850" cy="396875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8288" anchor="ctr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BOI Permit/ATRIG</a:t>
            </a:r>
          </a:p>
          <a:p>
            <a:pPr algn="l">
              <a:lnSpc>
                <a:spcPct val="13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Frame &amp; Eng. List</a:t>
            </a:r>
          </a:p>
        </p:txBody>
      </p:sp>
      <p:cxnSp>
        <p:nvCxnSpPr>
          <p:cNvPr id="32786" name="AutoShape 18"/>
          <p:cNvCxnSpPr>
            <a:cxnSpLocks noChangeShapeType="1"/>
            <a:stCxn id="32782" idx="3"/>
            <a:endCxn id="32782" idx="3"/>
          </p:cNvCxnSpPr>
          <p:nvPr/>
        </p:nvCxnSpPr>
        <p:spPr bwMode="auto">
          <a:xfrm>
            <a:off x="2674938" y="2465388"/>
            <a:ext cx="0" cy="0"/>
          </a:xfrm>
          <a:prstGeom prst="straightConnector1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</p:cxnSp>
      <p:sp>
        <p:nvSpPr>
          <p:cNvPr id="32791" name="AutoShape 23"/>
          <p:cNvSpPr>
            <a:spLocks noChangeArrowheads="1"/>
          </p:cNvSpPr>
          <p:nvPr/>
        </p:nvSpPr>
        <p:spPr bwMode="auto">
          <a:xfrm>
            <a:off x="2043113" y="3070225"/>
            <a:ext cx="587375" cy="358775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CP</a:t>
            </a:r>
          </a:p>
          <a:p>
            <a:pPr algn="ctr"/>
            <a:r>
              <a:rPr lang="en-US" sz="700">
                <a:solidFill>
                  <a:schemeClr val="tx1"/>
                </a:solidFill>
              </a:rPr>
              <a:t>(Green Copy)</a:t>
            </a:r>
          </a:p>
        </p:txBody>
      </p:sp>
      <p:sp>
        <p:nvSpPr>
          <p:cNvPr id="32793" name="AutoShape 25"/>
          <p:cNvSpPr>
            <a:spLocks noChangeArrowheads="1"/>
          </p:cNvSpPr>
          <p:nvPr/>
        </p:nvSpPr>
        <p:spPr bwMode="auto">
          <a:xfrm>
            <a:off x="4572000" y="3070225"/>
            <a:ext cx="587375" cy="358775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CP</a:t>
            </a:r>
          </a:p>
          <a:p>
            <a:pPr algn="ctr"/>
            <a:r>
              <a:rPr lang="en-US" sz="700">
                <a:solidFill>
                  <a:schemeClr val="tx1"/>
                </a:solidFill>
              </a:rPr>
              <a:t>(Orig. Copy)</a:t>
            </a:r>
          </a:p>
        </p:txBody>
      </p:sp>
      <p:sp>
        <p:nvSpPr>
          <p:cNvPr id="32795" name="AutoShape 27"/>
          <p:cNvSpPr>
            <a:spLocks noChangeArrowheads="1"/>
          </p:cNvSpPr>
          <p:nvPr/>
        </p:nvSpPr>
        <p:spPr bwMode="auto">
          <a:xfrm>
            <a:off x="1984375" y="3508375"/>
            <a:ext cx="703263" cy="1587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600">
                <a:solidFill>
                  <a:schemeClr val="tx1"/>
                </a:solidFill>
              </a:rPr>
              <a:t>Prepare MAIDS Report</a:t>
            </a:r>
          </a:p>
        </p:txBody>
      </p:sp>
      <p:sp>
        <p:nvSpPr>
          <p:cNvPr id="32796" name="AutoShape 28"/>
          <p:cNvSpPr>
            <a:spLocks noChangeArrowheads="1"/>
          </p:cNvSpPr>
          <p:nvPr/>
        </p:nvSpPr>
        <p:spPr bwMode="auto">
          <a:xfrm>
            <a:off x="1984375" y="3765550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anchor="ctr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MAIDS Report</a:t>
            </a:r>
          </a:p>
          <a:p>
            <a:pPr algn="l">
              <a:lnSpc>
                <a:spcPct val="13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CP (Green Copy)</a:t>
            </a:r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2552700" y="1793875"/>
            <a:ext cx="34925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sz="500">
                <a:solidFill>
                  <a:schemeClr val="tx1"/>
                </a:solidFill>
              </a:rPr>
              <a:t>CKD</a:t>
            </a:r>
          </a:p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sz="500">
                <a:solidFill>
                  <a:schemeClr val="tx1"/>
                </a:solidFill>
              </a:rPr>
              <a:t>CBU</a:t>
            </a:r>
          </a:p>
        </p:txBody>
      </p:sp>
      <p:sp>
        <p:nvSpPr>
          <p:cNvPr id="32803" name="AutoShape 35"/>
          <p:cNvSpPr>
            <a:spLocks noChangeArrowheads="1"/>
          </p:cNvSpPr>
          <p:nvPr/>
        </p:nvSpPr>
        <p:spPr bwMode="auto">
          <a:xfrm>
            <a:off x="3736975" y="1281113"/>
            <a:ext cx="703263" cy="195262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600">
                <a:solidFill>
                  <a:schemeClr val="tx1"/>
                </a:solidFill>
              </a:rPr>
              <a:t>Process Custom Clear.</a:t>
            </a:r>
          </a:p>
        </p:txBody>
      </p:sp>
      <p:sp>
        <p:nvSpPr>
          <p:cNvPr id="32804" name="AutoShape 36"/>
          <p:cNvSpPr>
            <a:spLocks noChangeArrowheads="1"/>
          </p:cNvSpPr>
          <p:nvPr/>
        </p:nvSpPr>
        <p:spPr bwMode="auto">
          <a:xfrm>
            <a:off x="1965325" y="1773238"/>
            <a:ext cx="704850" cy="396875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rIns="0" anchor="ctr">
            <a:prstTxWarp prst="textNoShape">
              <a:avLst/>
            </a:prstTxWarp>
          </a:bodyPr>
          <a:lstStyle/>
          <a:p>
            <a:pPr algn="l">
              <a:lnSpc>
                <a:spcPct val="15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BOI – Imp.Permit</a:t>
            </a:r>
          </a:p>
          <a:p>
            <a:pPr algn="l">
              <a:lnSpc>
                <a:spcPct val="15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BIR - ATRIG</a:t>
            </a: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>
            <a:off x="1677988" y="1812925"/>
            <a:ext cx="3492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sz="500">
                <a:solidFill>
                  <a:schemeClr val="tx1"/>
                </a:solidFill>
              </a:rPr>
              <a:t>CKD</a:t>
            </a:r>
          </a:p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sz="500">
                <a:solidFill>
                  <a:schemeClr val="tx1"/>
                </a:solidFill>
              </a:rPr>
              <a:t>CBU</a:t>
            </a:r>
          </a:p>
        </p:txBody>
      </p:sp>
      <p:sp>
        <p:nvSpPr>
          <p:cNvPr id="32806" name="AutoShape 38"/>
          <p:cNvSpPr>
            <a:spLocks noChangeArrowheads="1"/>
          </p:cNvSpPr>
          <p:nvPr/>
        </p:nvSpPr>
        <p:spPr bwMode="auto">
          <a:xfrm>
            <a:off x="3741738" y="1787525"/>
            <a:ext cx="587375" cy="292100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600">
                <a:solidFill>
                  <a:schemeClr val="tx1"/>
                </a:solidFill>
              </a:rPr>
              <a:t>BIR - ATRIG</a:t>
            </a:r>
          </a:p>
        </p:txBody>
      </p:sp>
      <p:sp>
        <p:nvSpPr>
          <p:cNvPr id="32800" name="AutoShape 32"/>
          <p:cNvSpPr>
            <a:spLocks noChangeArrowheads="1"/>
          </p:cNvSpPr>
          <p:nvPr/>
        </p:nvSpPr>
        <p:spPr bwMode="auto">
          <a:xfrm>
            <a:off x="2840038" y="1760538"/>
            <a:ext cx="704850" cy="396875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rIns="0" anchor="ctr">
            <a:prstTxWarp prst="textNoShape">
              <a:avLst/>
            </a:prstTxWarp>
          </a:bodyPr>
          <a:lstStyle/>
          <a:p>
            <a:pPr algn="l">
              <a:lnSpc>
                <a:spcPct val="15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BOI – Imp.Permit</a:t>
            </a:r>
          </a:p>
          <a:p>
            <a:pPr algn="l">
              <a:lnSpc>
                <a:spcPct val="15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BIR - ATRIG</a:t>
            </a:r>
          </a:p>
        </p:txBody>
      </p:sp>
      <p:sp>
        <p:nvSpPr>
          <p:cNvPr id="32808" name="Line 40"/>
          <p:cNvSpPr>
            <a:spLocks noChangeShapeType="1"/>
          </p:cNvSpPr>
          <p:nvPr/>
        </p:nvSpPr>
        <p:spPr bwMode="auto">
          <a:xfrm flipH="1">
            <a:off x="2667000" y="1990725"/>
            <a:ext cx="165100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10" name="Line 42"/>
          <p:cNvSpPr>
            <a:spLocks noChangeShapeType="1"/>
          </p:cNvSpPr>
          <p:nvPr/>
        </p:nvSpPr>
        <p:spPr bwMode="auto">
          <a:xfrm>
            <a:off x="3544888" y="1990725"/>
            <a:ext cx="196850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12" name="Line 44"/>
          <p:cNvSpPr>
            <a:spLocks noChangeShapeType="1"/>
          </p:cNvSpPr>
          <p:nvPr/>
        </p:nvSpPr>
        <p:spPr bwMode="auto">
          <a:xfrm flipH="1">
            <a:off x="3378200" y="1625600"/>
            <a:ext cx="0" cy="1460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 flipH="1">
            <a:off x="2628900" y="3235325"/>
            <a:ext cx="1004888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>
            <a:off x="4348163" y="3235325"/>
            <a:ext cx="196850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5" name="AutoShape 17"/>
          <p:cNvSpPr>
            <a:spLocks noChangeArrowheads="1"/>
          </p:cNvSpPr>
          <p:nvPr/>
        </p:nvSpPr>
        <p:spPr bwMode="auto">
          <a:xfrm>
            <a:off x="3643313" y="2276475"/>
            <a:ext cx="704850" cy="38735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8288" anchor="ctr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BOI Permit/ATRIG</a:t>
            </a:r>
          </a:p>
          <a:p>
            <a:pPr algn="l">
              <a:lnSpc>
                <a:spcPct val="13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Frame &amp; Eng. List</a:t>
            </a:r>
          </a:p>
        </p:txBody>
      </p:sp>
      <p:sp>
        <p:nvSpPr>
          <p:cNvPr id="32789" name="AutoShape 21"/>
          <p:cNvSpPr>
            <a:spLocks noChangeArrowheads="1"/>
          </p:cNvSpPr>
          <p:nvPr/>
        </p:nvSpPr>
        <p:spPr bwMode="auto">
          <a:xfrm>
            <a:off x="3632200" y="2720975"/>
            <a:ext cx="703263" cy="15875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Process CP</a:t>
            </a:r>
          </a:p>
        </p:txBody>
      </p:sp>
      <p:sp>
        <p:nvSpPr>
          <p:cNvPr id="32792" name="AutoShape 24"/>
          <p:cNvSpPr>
            <a:spLocks noChangeArrowheads="1"/>
          </p:cNvSpPr>
          <p:nvPr/>
        </p:nvSpPr>
        <p:spPr bwMode="auto">
          <a:xfrm>
            <a:off x="3643313" y="3019425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600">
                <a:solidFill>
                  <a:schemeClr val="tx1"/>
                </a:solidFill>
              </a:rPr>
              <a:t>CP</a:t>
            </a:r>
          </a:p>
        </p:txBody>
      </p:sp>
      <p:sp>
        <p:nvSpPr>
          <p:cNvPr id="32817" name="AutoShape 49"/>
          <p:cNvSpPr>
            <a:spLocks noChangeArrowheads="1"/>
          </p:cNvSpPr>
          <p:nvPr/>
        </p:nvSpPr>
        <p:spPr bwMode="auto">
          <a:xfrm>
            <a:off x="4487863" y="3756025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anchor="ctr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MAIDS Report</a:t>
            </a:r>
          </a:p>
          <a:p>
            <a:pPr algn="l">
              <a:lnSpc>
                <a:spcPct val="13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CP (Green Copy)</a:t>
            </a:r>
          </a:p>
        </p:txBody>
      </p:sp>
      <p:sp>
        <p:nvSpPr>
          <p:cNvPr id="32819" name="AutoShape 51"/>
          <p:cNvSpPr>
            <a:spLocks noChangeArrowheads="1"/>
          </p:cNvSpPr>
          <p:nvPr/>
        </p:nvSpPr>
        <p:spPr bwMode="auto">
          <a:xfrm>
            <a:off x="4487863" y="4235450"/>
            <a:ext cx="703262" cy="168275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600">
                <a:solidFill>
                  <a:schemeClr val="tx1"/>
                </a:solidFill>
              </a:rPr>
              <a:t>Process CSR</a:t>
            </a:r>
          </a:p>
        </p:txBody>
      </p:sp>
      <p:sp>
        <p:nvSpPr>
          <p:cNvPr id="32820" name="AutoShape 52"/>
          <p:cNvSpPr>
            <a:spLocks noChangeArrowheads="1"/>
          </p:cNvSpPr>
          <p:nvPr/>
        </p:nvSpPr>
        <p:spPr bwMode="auto">
          <a:xfrm>
            <a:off x="4546600" y="4497388"/>
            <a:ext cx="587375" cy="260350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CSR</a:t>
            </a:r>
          </a:p>
        </p:txBody>
      </p:sp>
      <p:sp>
        <p:nvSpPr>
          <p:cNvPr id="32823" name="Line 55"/>
          <p:cNvSpPr>
            <a:spLocks noChangeShapeType="1"/>
          </p:cNvSpPr>
          <p:nvPr/>
        </p:nvSpPr>
        <p:spPr bwMode="auto">
          <a:xfrm>
            <a:off x="2679700" y="3962400"/>
            <a:ext cx="1798638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24" name="Line 56"/>
          <p:cNvSpPr>
            <a:spLocks noChangeShapeType="1"/>
          </p:cNvSpPr>
          <p:nvPr/>
        </p:nvSpPr>
        <p:spPr bwMode="auto">
          <a:xfrm flipH="1">
            <a:off x="2616200" y="4659313"/>
            <a:ext cx="1925638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27" name="AutoShape 59"/>
          <p:cNvSpPr>
            <a:spLocks noChangeArrowheads="1"/>
          </p:cNvSpPr>
          <p:nvPr/>
        </p:nvSpPr>
        <p:spPr bwMode="auto">
          <a:xfrm>
            <a:off x="5389563" y="4633913"/>
            <a:ext cx="587375" cy="263525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CSR</a:t>
            </a:r>
          </a:p>
        </p:txBody>
      </p:sp>
      <p:sp>
        <p:nvSpPr>
          <p:cNvPr id="32828" name="Line 60"/>
          <p:cNvSpPr>
            <a:spLocks noChangeShapeType="1"/>
          </p:cNvSpPr>
          <p:nvPr/>
        </p:nvSpPr>
        <p:spPr bwMode="auto">
          <a:xfrm flipH="1" flipV="1">
            <a:off x="2319338" y="4622800"/>
            <a:ext cx="0" cy="1666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29" name="Line 61"/>
          <p:cNvSpPr>
            <a:spLocks noChangeShapeType="1"/>
          </p:cNvSpPr>
          <p:nvPr/>
        </p:nvSpPr>
        <p:spPr bwMode="auto">
          <a:xfrm>
            <a:off x="2319338" y="4795838"/>
            <a:ext cx="3046412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2860" name="AutoShape 92"/>
          <p:cNvCxnSpPr>
            <a:cxnSpLocks noChangeShapeType="1"/>
            <a:stCxn id="32793" idx="3"/>
            <a:endCxn id="32819" idx="3"/>
          </p:cNvCxnSpPr>
          <p:nvPr/>
        </p:nvCxnSpPr>
        <p:spPr bwMode="auto">
          <a:xfrm>
            <a:off x="5159375" y="3249613"/>
            <a:ext cx="31750" cy="1069975"/>
          </a:xfrm>
          <a:prstGeom prst="bentConnector3">
            <a:avLst>
              <a:gd name="adj1" fmla="val 460000"/>
            </a:avLst>
          </a:prstGeom>
          <a:noFill/>
          <a:ln w="635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</p:cxnSp>
      <p:sp>
        <p:nvSpPr>
          <p:cNvPr id="32861" name="Text Box 93"/>
          <p:cNvSpPr txBox="1">
            <a:spLocks noChangeArrowheads="1"/>
          </p:cNvSpPr>
          <p:nvPr/>
        </p:nvSpPr>
        <p:spPr bwMode="auto">
          <a:xfrm>
            <a:off x="2239963" y="4887913"/>
            <a:ext cx="11112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Distribute CSR to Dealers</a:t>
            </a:r>
          </a:p>
        </p:txBody>
      </p:sp>
      <p:sp>
        <p:nvSpPr>
          <p:cNvPr id="32862" name="Text Box 94"/>
          <p:cNvSpPr txBox="1">
            <a:spLocks noChangeArrowheads="1"/>
          </p:cNvSpPr>
          <p:nvPr/>
        </p:nvSpPr>
        <p:spPr bwMode="auto">
          <a:xfrm>
            <a:off x="2709863" y="3935413"/>
            <a:ext cx="14287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CSR Processing</a:t>
            </a:r>
          </a:p>
        </p:txBody>
      </p:sp>
      <p:sp>
        <p:nvSpPr>
          <p:cNvPr id="32864" name="Text Box 96"/>
          <p:cNvSpPr txBox="1">
            <a:spLocks noChangeArrowheads="1"/>
          </p:cNvSpPr>
          <p:nvPr/>
        </p:nvSpPr>
        <p:spPr bwMode="auto">
          <a:xfrm>
            <a:off x="2652713" y="2660650"/>
            <a:ext cx="895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rgbClr val="009900"/>
                </a:solidFill>
              </a:rPr>
              <a:t>CKD : 16 Days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rgbClr val="009900"/>
                </a:solidFill>
              </a:rPr>
              <a:t>CBU : 11 Days</a:t>
            </a:r>
          </a:p>
        </p:txBody>
      </p:sp>
      <p:sp>
        <p:nvSpPr>
          <p:cNvPr id="32865" name="Text Box 97"/>
          <p:cNvSpPr txBox="1">
            <a:spLocks noChangeArrowheads="1"/>
          </p:cNvSpPr>
          <p:nvPr/>
        </p:nvSpPr>
        <p:spPr bwMode="auto">
          <a:xfrm>
            <a:off x="3224213" y="4168775"/>
            <a:ext cx="895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rgbClr val="009900"/>
                </a:solidFill>
              </a:rPr>
              <a:t>CKD : 2 Days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rgbClr val="009900"/>
                </a:solidFill>
              </a:rPr>
              <a:t>CBU : 2 Days</a:t>
            </a:r>
          </a:p>
        </p:txBody>
      </p:sp>
      <p:sp>
        <p:nvSpPr>
          <p:cNvPr id="32866" name="Text Box 98"/>
          <p:cNvSpPr txBox="1">
            <a:spLocks noChangeArrowheads="1"/>
          </p:cNvSpPr>
          <p:nvPr/>
        </p:nvSpPr>
        <p:spPr bwMode="auto">
          <a:xfrm>
            <a:off x="3636963" y="1460500"/>
            <a:ext cx="121920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>
                <a:solidFill>
                  <a:srgbClr val="009900"/>
                </a:solidFill>
              </a:rPr>
              <a:t>CBU : 6 Days BIR ATRIG</a:t>
            </a:r>
          </a:p>
        </p:txBody>
      </p:sp>
      <p:sp>
        <p:nvSpPr>
          <p:cNvPr id="32867" name="Text Box 99"/>
          <p:cNvSpPr txBox="1">
            <a:spLocks noChangeArrowheads="1"/>
          </p:cNvSpPr>
          <p:nvPr/>
        </p:nvSpPr>
        <p:spPr bwMode="auto">
          <a:xfrm>
            <a:off x="3427413" y="2011363"/>
            <a:ext cx="496887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>
                <a:solidFill>
                  <a:srgbClr val="009900"/>
                </a:solidFill>
              </a:rPr>
              <a:t>4 Days</a:t>
            </a:r>
          </a:p>
        </p:txBody>
      </p:sp>
      <p:sp>
        <p:nvSpPr>
          <p:cNvPr id="32868" name="Text Box 100"/>
          <p:cNvSpPr txBox="1">
            <a:spLocks noChangeArrowheads="1"/>
          </p:cNvSpPr>
          <p:nvPr/>
        </p:nvSpPr>
        <p:spPr bwMode="auto">
          <a:xfrm>
            <a:off x="4254500" y="3294063"/>
            <a:ext cx="496888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>
                <a:solidFill>
                  <a:srgbClr val="009900"/>
                </a:solidFill>
              </a:rPr>
              <a:t>5 Days</a:t>
            </a:r>
          </a:p>
        </p:txBody>
      </p:sp>
      <p:sp>
        <p:nvSpPr>
          <p:cNvPr id="32869" name="Text Box 101"/>
          <p:cNvSpPr txBox="1">
            <a:spLocks noChangeArrowheads="1"/>
          </p:cNvSpPr>
          <p:nvPr/>
        </p:nvSpPr>
        <p:spPr bwMode="auto">
          <a:xfrm>
            <a:off x="2646363" y="2411413"/>
            <a:ext cx="14287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CP Processing</a:t>
            </a:r>
          </a:p>
        </p:txBody>
      </p:sp>
      <p:grpSp>
        <p:nvGrpSpPr>
          <p:cNvPr id="2" name="Group 116"/>
          <p:cNvGrpSpPr>
            <a:grpSpLocks/>
          </p:cNvGrpSpPr>
          <p:nvPr/>
        </p:nvGrpSpPr>
        <p:grpSpPr bwMode="auto">
          <a:xfrm>
            <a:off x="2525713" y="3706813"/>
            <a:ext cx="268287" cy="285750"/>
            <a:chOff x="4271" y="1671"/>
            <a:chExt cx="550" cy="540"/>
          </a:xfrm>
        </p:grpSpPr>
        <p:sp>
          <p:nvSpPr>
            <p:cNvPr id="32878" name="Freeform 110"/>
            <p:cNvSpPr>
              <a:spLocks/>
            </p:cNvSpPr>
            <p:nvPr/>
          </p:nvSpPr>
          <p:spPr bwMode="auto">
            <a:xfrm>
              <a:off x="4271" y="1671"/>
              <a:ext cx="550" cy="540"/>
            </a:xfrm>
            <a:custGeom>
              <a:avLst/>
              <a:gdLst/>
              <a:ahLst/>
              <a:cxnLst>
                <a:cxn ang="0">
                  <a:pos x="836" y="6"/>
                </a:cxn>
                <a:cxn ang="0">
                  <a:pos x="778" y="19"/>
                </a:cxn>
                <a:cxn ang="0">
                  <a:pos x="723" y="34"/>
                </a:cxn>
                <a:cxn ang="0">
                  <a:pos x="670" y="52"/>
                </a:cxn>
                <a:cxn ang="0">
                  <a:pos x="617" y="69"/>
                </a:cxn>
                <a:cxn ang="0">
                  <a:pos x="565" y="87"/>
                </a:cxn>
                <a:cxn ang="0">
                  <a:pos x="515" y="107"/>
                </a:cxn>
                <a:cxn ang="0">
                  <a:pos x="466" y="127"/>
                </a:cxn>
                <a:cxn ang="0">
                  <a:pos x="416" y="146"/>
                </a:cxn>
                <a:cxn ang="0">
                  <a:pos x="368" y="166"/>
                </a:cxn>
                <a:cxn ang="0">
                  <a:pos x="319" y="185"/>
                </a:cxn>
                <a:cxn ang="0">
                  <a:pos x="271" y="205"/>
                </a:cxn>
                <a:cxn ang="0">
                  <a:pos x="223" y="223"/>
                </a:cxn>
                <a:cxn ang="0">
                  <a:pos x="174" y="241"/>
                </a:cxn>
                <a:cxn ang="0">
                  <a:pos x="125" y="258"/>
                </a:cxn>
                <a:cxn ang="0">
                  <a:pos x="75" y="273"/>
                </a:cxn>
                <a:cxn ang="0">
                  <a:pos x="43" y="294"/>
                </a:cxn>
                <a:cxn ang="0">
                  <a:pos x="30" y="320"/>
                </a:cxn>
                <a:cxn ang="0">
                  <a:pos x="19" y="347"/>
                </a:cxn>
                <a:cxn ang="0">
                  <a:pos x="6" y="373"/>
                </a:cxn>
                <a:cxn ang="0">
                  <a:pos x="21" y="428"/>
                </a:cxn>
                <a:cxn ang="0">
                  <a:pos x="58" y="513"/>
                </a:cxn>
                <a:cxn ang="0">
                  <a:pos x="89" y="597"/>
                </a:cxn>
                <a:cxn ang="0">
                  <a:pos x="117" y="682"/>
                </a:cxn>
                <a:cxn ang="0">
                  <a:pos x="138" y="768"/>
                </a:cxn>
                <a:cxn ang="0">
                  <a:pos x="158" y="856"/>
                </a:cxn>
                <a:cxn ang="0">
                  <a:pos x="174" y="943"/>
                </a:cxn>
                <a:cxn ang="0">
                  <a:pos x="187" y="1033"/>
                </a:cxn>
                <a:cxn ang="0">
                  <a:pos x="216" y="1075"/>
                </a:cxn>
                <a:cxn ang="0">
                  <a:pos x="261" y="1069"/>
                </a:cxn>
                <a:cxn ang="0">
                  <a:pos x="306" y="1063"/>
                </a:cxn>
                <a:cxn ang="0">
                  <a:pos x="352" y="1060"/>
                </a:cxn>
                <a:cxn ang="0">
                  <a:pos x="397" y="1056"/>
                </a:cxn>
                <a:cxn ang="0">
                  <a:pos x="443" y="1053"/>
                </a:cxn>
                <a:cxn ang="0">
                  <a:pos x="488" y="1052"/>
                </a:cxn>
                <a:cxn ang="0">
                  <a:pos x="533" y="1051"/>
                </a:cxn>
                <a:cxn ang="0">
                  <a:pos x="576" y="1051"/>
                </a:cxn>
                <a:cxn ang="0">
                  <a:pos x="616" y="1051"/>
                </a:cxn>
                <a:cxn ang="0">
                  <a:pos x="655" y="1052"/>
                </a:cxn>
                <a:cxn ang="0">
                  <a:pos x="693" y="1054"/>
                </a:cxn>
                <a:cxn ang="0">
                  <a:pos x="735" y="1048"/>
                </a:cxn>
                <a:cxn ang="0">
                  <a:pos x="784" y="1036"/>
                </a:cxn>
                <a:cxn ang="0">
                  <a:pos x="832" y="1022"/>
                </a:cxn>
                <a:cxn ang="0">
                  <a:pos x="882" y="1008"/>
                </a:cxn>
                <a:cxn ang="0">
                  <a:pos x="930" y="994"/>
                </a:cxn>
                <a:cxn ang="0">
                  <a:pos x="979" y="980"/>
                </a:cxn>
                <a:cxn ang="0">
                  <a:pos x="1028" y="966"/>
                </a:cxn>
                <a:cxn ang="0">
                  <a:pos x="1078" y="953"/>
                </a:cxn>
                <a:cxn ang="0">
                  <a:pos x="1096" y="886"/>
                </a:cxn>
                <a:cxn ang="0">
                  <a:pos x="1081" y="768"/>
                </a:cxn>
                <a:cxn ang="0">
                  <a:pos x="1061" y="652"/>
                </a:cxn>
                <a:cxn ang="0">
                  <a:pos x="1037" y="536"/>
                </a:cxn>
                <a:cxn ang="0">
                  <a:pos x="1008" y="419"/>
                </a:cxn>
                <a:cxn ang="0">
                  <a:pos x="975" y="303"/>
                </a:cxn>
                <a:cxn ang="0">
                  <a:pos x="935" y="183"/>
                </a:cxn>
                <a:cxn ang="0">
                  <a:pos x="890" y="62"/>
                </a:cxn>
              </a:cxnLst>
              <a:rect l="0" t="0" r="r" b="b"/>
              <a:pathLst>
                <a:path w="1102" h="1078">
                  <a:moveTo>
                    <a:pt x="864" y="0"/>
                  </a:moveTo>
                  <a:lnTo>
                    <a:pt x="836" y="6"/>
                  </a:lnTo>
                  <a:lnTo>
                    <a:pt x="807" y="13"/>
                  </a:lnTo>
                  <a:lnTo>
                    <a:pt x="778" y="19"/>
                  </a:lnTo>
                  <a:lnTo>
                    <a:pt x="750" y="28"/>
                  </a:lnTo>
                  <a:lnTo>
                    <a:pt x="723" y="34"/>
                  </a:lnTo>
                  <a:lnTo>
                    <a:pt x="696" y="42"/>
                  </a:lnTo>
                  <a:lnTo>
                    <a:pt x="670" y="52"/>
                  </a:lnTo>
                  <a:lnTo>
                    <a:pt x="643" y="60"/>
                  </a:lnTo>
                  <a:lnTo>
                    <a:pt x="617" y="69"/>
                  </a:lnTo>
                  <a:lnTo>
                    <a:pt x="591" y="78"/>
                  </a:lnTo>
                  <a:lnTo>
                    <a:pt x="565" y="87"/>
                  </a:lnTo>
                  <a:lnTo>
                    <a:pt x="539" y="97"/>
                  </a:lnTo>
                  <a:lnTo>
                    <a:pt x="515" y="107"/>
                  </a:lnTo>
                  <a:lnTo>
                    <a:pt x="490" y="116"/>
                  </a:lnTo>
                  <a:lnTo>
                    <a:pt x="466" y="127"/>
                  </a:lnTo>
                  <a:lnTo>
                    <a:pt x="440" y="136"/>
                  </a:lnTo>
                  <a:lnTo>
                    <a:pt x="416" y="146"/>
                  </a:lnTo>
                  <a:lnTo>
                    <a:pt x="392" y="157"/>
                  </a:lnTo>
                  <a:lnTo>
                    <a:pt x="368" y="166"/>
                  </a:lnTo>
                  <a:lnTo>
                    <a:pt x="344" y="176"/>
                  </a:lnTo>
                  <a:lnTo>
                    <a:pt x="319" y="185"/>
                  </a:lnTo>
                  <a:lnTo>
                    <a:pt x="295" y="196"/>
                  </a:lnTo>
                  <a:lnTo>
                    <a:pt x="271" y="205"/>
                  </a:lnTo>
                  <a:lnTo>
                    <a:pt x="247" y="214"/>
                  </a:lnTo>
                  <a:lnTo>
                    <a:pt x="223" y="223"/>
                  </a:lnTo>
                  <a:lnTo>
                    <a:pt x="198" y="233"/>
                  </a:lnTo>
                  <a:lnTo>
                    <a:pt x="174" y="241"/>
                  </a:lnTo>
                  <a:lnTo>
                    <a:pt x="149" y="250"/>
                  </a:lnTo>
                  <a:lnTo>
                    <a:pt x="125" y="258"/>
                  </a:lnTo>
                  <a:lnTo>
                    <a:pt x="100" y="265"/>
                  </a:lnTo>
                  <a:lnTo>
                    <a:pt x="75" y="273"/>
                  </a:lnTo>
                  <a:lnTo>
                    <a:pt x="50" y="280"/>
                  </a:lnTo>
                  <a:lnTo>
                    <a:pt x="43" y="294"/>
                  </a:lnTo>
                  <a:lnTo>
                    <a:pt x="37" y="307"/>
                  </a:lnTo>
                  <a:lnTo>
                    <a:pt x="30" y="320"/>
                  </a:lnTo>
                  <a:lnTo>
                    <a:pt x="24" y="334"/>
                  </a:lnTo>
                  <a:lnTo>
                    <a:pt x="19" y="347"/>
                  </a:lnTo>
                  <a:lnTo>
                    <a:pt x="13" y="360"/>
                  </a:lnTo>
                  <a:lnTo>
                    <a:pt x="6" y="373"/>
                  </a:lnTo>
                  <a:lnTo>
                    <a:pt x="0" y="387"/>
                  </a:lnTo>
                  <a:lnTo>
                    <a:pt x="21" y="428"/>
                  </a:lnTo>
                  <a:lnTo>
                    <a:pt x="39" y="470"/>
                  </a:lnTo>
                  <a:lnTo>
                    <a:pt x="58" y="513"/>
                  </a:lnTo>
                  <a:lnTo>
                    <a:pt x="74" y="554"/>
                  </a:lnTo>
                  <a:lnTo>
                    <a:pt x="89" y="597"/>
                  </a:lnTo>
                  <a:lnTo>
                    <a:pt x="103" y="639"/>
                  </a:lnTo>
                  <a:lnTo>
                    <a:pt x="117" y="682"/>
                  </a:lnTo>
                  <a:lnTo>
                    <a:pt x="128" y="726"/>
                  </a:lnTo>
                  <a:lnTo>
                    <a:pt x="138" y="768"/>
                  </a:lnTo>
                  <a:lnTo>
                    <a:pt x="149" y="812"/>
                  </a:lnTo>
                  <a:lnTo>
                    <a:pt x="158" y="856"/>
                  </a:lnTo>
                  <a:lnTo>
                    <a:pt x="166" y="900"/>
                  </a:lnTo>
                  <a:lnTo>
                    <a:pt x="174" y="943"/>
                  </a:lnTo>
                  <a:lnTo>
                    <a:pt x="181" y="988"/>
                  </a:lnTo>
                  <a:lnTo>
                    <a:pt x="187" y="1033"/>
                  </a:lnTo>
                  <a:lnTo>
                    <a:pt x="193" y="1078"/>
                  </a:lnTo>
                  <a:lnTo>
                    <a:pt x="216" y="1075"/>
                  </a:lnTo>
                  <a:lnTo>
                    <a:pt x="238" y="1071"/>
                  </a:lnTo>
                  <a:lnTo>
                    <a:pt x="261" y="1069"/>
                  </a:lnTo>
                  <a:lnTo>
                    <a:pt x="284" y="1066"/>
                  </a:lnTo>
                  <a:lnTo>
                    <a:pt x="306" y="1063"/>
                  </a:lnTo>
                  <a:lnTo>
                    <a:pt x="329" y="1061"/>
                  </a:lnTo>
                  <a:lnTo>
                    <a:pt x="352" y="1060"/>
                  </a:lnTo>
                  <a:lnTo>
                    <a:pt x="375" y="1057"/>
                  </a:lnTo>
                  <a:lnTo>
                    <a:pt x="397" y="1056"/>
                  </a:lnTo>
                  <a:lnTo>
                    <a:pt x="420" y="1054"/>
                  </a:lnTo>
                  <a:lnTo>
                    <a:pt x="443" y="1053"/>
                  </a:lnTo>
                  <a:lnTo>
                    <a:pt x="465" y="1052"/>
                  </a:lnTo>
                  <a:lnTo>
                    <a:pt x="488" y="1052"/>
                  </a:lnTo>
                  <a:lnTo>
                    <a:pt x="511" y="1051"/>
                  </a:lnTo>
                  <a:lnTo>
                    <a:pt x="533" y="1051"/>
                  </a:lnTo>
                  <a:lnTo>
                    <a:pt x="556" y="1051"/>
                  </a:lnTo>
                  <a:lnTo>
                    <a:pt x="576" y="1051"/>
                  </a:lnTo>
                  <a:lnTo>
                    <a:pt x="596" y="1051"/>
                  </a:lnTo>
                  <a:lnTo>
                    <a:pt x="616" y="1051"/>
                  </a:lnTo>
                  <a:lnTo>
                    <a:pt x="635" y="1052"/>
                  </a:lnTo>
                  <a:lnTo>
                    <a:pt x="655" y="1052"/>
                  </a:lnTo>
                  <a:lnTo>
                    <a:pt x="673" y="1053"/>
                  </a:lnTo>
                  <a:lnTo>
                    <a:pt x="693" y="1054"/>
                  </a:lnTo>
                  <a:lnTo>
                    <a:pt x="711" y="1055"/>
                  </a:lnTo>
                  <a:lnTo>
                    <a:pt x="735" y="1048"/>
                  </a:lnTo>
                  <a:lnTo>
                    <a:pt x="760" y="1041"/>
                  </a:lnTo>
                  <a:lnTo>
                    <a:pt x="784" y="1036"/>
                  </a:lnTo>
                  <a:lnTo>
                    <a:pt x="808" y="1029"/>
                  </a:lnTo>
                  <a:lnTo>
                    <a:pt x="832" y="1022"/>
                  </a:lnTo>
                  <a:lnTo>
                    <a:pt x="856" y="1015"/>
                  </a:lnTo>
                  <a:lnTo>
                    <a:pt x="882" y="1008"/>
                  </a:lnTo>
                  <a:lnTo>
                    <a:pt x="906" y="1001"/>
                  </a:lnTo>
                  <a:lnTo>
                    <a:pt x="930" y="994"/>
                  </a:lnTo>
                  <a:lnTo>
                    <a:pt x="954" y="987"/>
                  </a:lnTo>
                  <a:lnTo>
                    <a:pt x="979" y="980"/>
                  </a:lnTo>
                  <a:lnTo>
                    <a:pt x="1004" y="973"/>
                  </a:lnTo>
                  <a:lnTo>
                    <a:pt x="1028" y="966"/>
                  </a:lnTo>
                  <a:lnTo>
                    <a:pt x="1052" y="960"/>
                  </a:lnTo>
                  <a:lnTo>
                    <a:pt x="1078" y="953"/>
                  </a:lnTo>
                  <a:lnTo>
                    <a:pt x="1102" y="946"/>
                  </a:lnTo>
                  <a:lnTo>
                    <a:pt x="1096" y="886"/>
                  </a:lnTo>
                  <a:lnTo>
                    <a:pt x="1089" y="827"/>
                  </a:lnTo>
                  <a:lnTo>
                    <a:pt x="1081" y="768"/>
                  </a:lnTo>
                  <a:lnTo>
                    <a:pt x="1072" y="710"/>
                  </a:lnTo>
                  <a:lnTo>
                    <a:pt x="1061" y="652"/>
                  </a:lnTo>
                  <a:lnTo>
                    <a:pt x="1050" y="594"/>
                  </a:lnTo>
                  <a:lnTo>
                    <a:pt x="1037" y="536"/>
                  </a:lnTo>
                  <a:lnTo>
                    <a:pt x="1023" y="478"/>
                  </a:lnTo>
                  <a:lnTo>
                    <a:pt x="1008" y="419"/>
                  </a:lnTo>
                  <a:lnTo>
                    <a:pt x="992" y="362"/>
                  </a:lnTo>
                  <a:lnTo>
                    <a:pt x="975" y="303"/>
                  </a:lnTo>
                  <a:lnTo>
                    <a:pt x="955" y="243"/>
                  </a:lnTo>
                  <a:lnTo>
                    <a:pt x="935" y="183"/>
                  </a:lnTo>
                  <a:lnTo>
                    <a:pt x="913" y="123"/>
                  </a:lnTo>
                  <a:lnTo>
                    <a:pt x="890" y="62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9" name="Freeform 111"/>
            <p:cNvSpPr>
              <a:spLocks/>
            </p:cNvSpPr>
            <p:nvPr/>
          </p:nvSpPr>
          <p:spPr bwMode="auto">
            <a:xfrm>
              <a:off x="4462" y="1904"/>
              <a:ext cx="185" cy="191"/>
            </a:xfrm>
            <a:custGeom>
              <a:avLst/>
              <a:gdLst/>
              <a:ahLst/>
              <a:cxnLst>
                <a:cxn ang="0">
                  <a:pos x="226" y="377"/>
                </a:cxn>
                <a:cxn ang="0">
                  <a:pos x="261" y="362"/>
                </a:cxn>
                <a:cxn ang="0">
                  <a:pos x="293" y="341"/>
                </a:cxn>
                <a:cxn ang="0">
                  <a:pos x="319" y="316"/>
                </a:cxn>
                <a:cxn ang="0">
                  <a:pos x="341" y="286"/>
                </a:cxn>
                <a:cxn ang="0">
                  <a:pos x="357" y="252"/>
                </a:cxn>
                <a:cxn ang="0">
                  <a:pos x="366" y="216"/>
                </a:cxn>
                <a:cxn ang="0">
                  <a:pos x="369" y="178"/>
                </a:cxn>
                <a:cxn ang="0">
                  <a:pos x="363" y="138"/>
                </a:cxn>
                <a:cxn ang="0">
                  <a:pos x="356" y="119"/>
                </a:cxn>
                <a:cxn ang="0">
                  <a:pos x="348" y="102"/>
                </a:cxn>
                <a:cxn ang="0">
                  <a:pos x="339" y="84"/>
                </a:cxn>
                <a:cxn ang="0">
                  <a:pos x="327" y="69"/>
                </a:cxn>
                <a:cxn ang="0">
                  <a:pos x="315" y="55"/>
                </a:cxn>
                <a:cxn ang="0">
                  <a:pos x="302" y="43"/>
                </a:cxn>
                <a:cxn ang="0">
                  <a:pos x="287" y="32"/>
                </a:cxn>
                <a:cxn ang="0">
                  <a:pos x="271" y="22"/>
                </a:cxn>
                <a:cxn ang="0">
                  <a:pos x="255" y="14"/>
                </a:cxn>
                <a:cxn ang="0">
                  <a:pos x="237" y="8"/>
                </a:cxn>
                <a:cxn ang="0">
                  <a:pos x="220" y="4"/>
                </a:cxn>
                <a:cxn ang="0">
                  <a:pos x="202" y="0"/>
                </a:cxn>
                <a:cxn ang="0">
                  <a:pos x="183" y="0"/>
                </a:cxn>
                <a:cxn ang="0">
                  <a:pos x="165" y="0"/>
                </a:cxn>
                <a:cxn ang="0">
                  <a:pos x="145" y="4"/>
                </a:cxn>
                <a:cxn ang="0">
                  <a:pos x="127" y="8"/>
                </a:cxn>
                <a:cxn ang="0">
                  <a:pos x="92" y="23"/>
                </a:cxn>
                <a:cxn ang="0">
                  <a:pos x="62" y="45"/>
                </a:cxn>
                <a:cxn ang="0">
                  <a:pos x="38" y="70"/>
                </a:cxn>
                <a:cxn ang="0">
                  <a:pos x="20" y="100"/>
                </a:cxn>
                <a:cxn ang="0">
                  <a:pos x="7" y="134"/>
                </a:cxn>
                <a:cxn ang="0">
                  <a:pos x="0" y="168"/>
                </a:cxn>
                <a:cxn ang="0">
                  <a:pos x="0" y="206"/>
                </a:cxn>
                <a:cxn ang="0">
                  <a:pos x="6" y="244"/>
                </a:cxn>
                <a:cxn ang="0">
                  <a:pos x="11" y="263"/>
                </a:cxn>
                <a:cxn ang="0">
                  <a:pos x="18" y="280"/>
                </a:cxn>
                <a:cxn ang="0">
                  <a:pos x="28" y="297"/>
                </a:cxn>
                <a:cxn ang="0">
                  <a:pos x="38" y="312"/>
                </a:cxn>
                <a:cxn ang="0">
                  <a:pos x="48" y="326"/>
                </a:cxn>
                <a:cxn ang="0">
                  <a:pos x="61" y="339"/>
                </a:cxn>
                <a:cxn ang="0">
                  <a:pos x="74" y="349"/>
                </a:cxn>
                <a:cxn ang="0">
                  <a:pos x="89" y="360"/>
                </a:cxn>
                <a:cxn ang="0">
                  <a:pos x="104" y="368"/>
                </a:cxn>
                <a:cxn ang="0">
                  <a:pos x="119" y="375"/>
                </a:cxn>
                <a:cxn ang="0">
                  <a:pos x="136" y="379"/>
                </a:cxn>
                <a:cxn ang="0">
                  <a:pos x="152" y="383"/>
                </a:cxn>
                <a:cxn ang="0">
                  <a:pos x="170" y="384"/>
                </a:cxn>
                <a:cxn ang="0">
                  <a:pos x="189" y="384"/>
                </a:cxn>
                <a:cxn ang="0">
                  <a:pos x="207" y="381"/>
                </a:cxn>
                <a:cxn ang="0">
                  <a:pos x="226" y="377"/>
                </a:cxn>
              </a:cxnLst>
              <a:rect l="0" t="0" r="r" b="b"/>
              <a:pathLst>
                <a:path w="369" h="384">
                  <a:moveTo>
                    <a:pt x="226" y="377"/>
                  </a:moveTo>
                  <a:lnTo>
                    <a:pt x="261" y="362"/>
                  </a:lnTo>
                  <a:lnTo>
                    <a:pt x="293" y="341"/>
                  </a:lnTo>
                  <a:lnTo>
                    <a:pt x="319" y="316"/>
                  </a:lnTo>
                  <a:lnTo>
                    <a:pt x="341" y="286"/>
                  </a:lnTo>
                  <a:lnTo>
                    <a:pt x="357" y="252"/>
                  </a:lnTo>
                  <a:lnTo>
                    <a:pt x="366" y="216"/>
                  </a:lnTo>
                  <a:lnTo>
                    <a:pt x="369" y="178"/>
                  </a:lnTo>
                  <a:lnTo>
                    <a:pt x="363" y="138"/>
                  </a:lnTo>
                  <a:lnTo>
                    <a:pt x="356" y="119"/>
                  </a:lnTo>
                  <a:lnTo>
                    <a:pt x="348" y="102"/>
                  </a:lnTo>
                  <a:lnTo>
                    <a:pt x="339" y="84"/>
                  </a:lnTo>
                  <a:lnTo>
                    <a:pt x="327" y="69"/>
                  </a:lnTo>
                  <a:lnTo>
                    <a:pt x="315" y="55"/>
                  </a:lnTo>
                  <a:lnTo>
                    <a:pt x="302" y="43"/>
                  </a:lnTo>
                  <a:lnTo>
                    <a:pt x="287" y="32"/>
                  </a:lnTo>
                  <a:lnTo>
                    <a:pt x="271" y="22"/>
                  </a:lnTo>
                  <a:lnTo>
                    <a:pt x="255" y="14"/>
                  </a:lnTo>
                  <a:lnTo>
                    <a:pt x="237" y="8"/>
                  </a:lnTo>
                  <a:lnTo>
                    <a:pt x="220" y="4"/>
                  </a:lnTo>
                  <a:lnTo>
                    <a:pt x="202" y="0"/>
                  </a:lnTo>
                  <a:lnTo>
                    <a:pt x="183" y="0"/>
                  </a:lnTo>
                  <a:lnTo>
                    <a:pt x="165" y="0"/>
                  </a:lnTo>
                  <a:lnTo>
                    <a:pt x="145" y="4"/>
                  </a:lnTo>
                  <a:lnTo>
                    <a:pt x="127" y="8"/>
                  </a:lnTo>
                  <a:lnTo>
                    <a:pt x="92" y="23"/>
                  </a:lnTo>
                  <a:lnTo>
                    <a:pt x="62" y="45"/>
                  </a:lnTo>
                  <a:lnTo>
                    <a:pt x="38" y="70"/>
                  </a:lnTo>
                  <a:lnTo>
                    <a:pt x="20" y="100"/>
                  </a:lnTo>
                  <a:lnTo>
                    <a:pt x="7" y="134"/>
                  </a:lnTo>
                  <a:lnTo>
                    <a:pt x="0" y="168"/>
                  </a:lnTo>
                  <a:lnTo>
                    <a:pt x="0" y="206"/>
                  </a:lnTo>
                  <a:lnTo>
                    <a:pt x="6" y="244"/>
                  </a:lnTo>
                  <a:lnTo>
                    <a:pt x="11" y="263"/>
                  </a:lnTo>
                  <a:lnTo>
                    <a:pt x="18" y="280"/>
                  </a:lnTo>
                  <a:lnTo>
                    <a:pt x="28" y="297"/>
                  </a:lnTo>
                  <a:lnTo>
                    <a:pt x="38" y="312"/>
                  </a:lnTo>
                  <a:lnTo>
                    <a:pt x="48" y="326"/>
                  </a:lnTo>
                  <a:lnTo>
                    <a:pt x="61" y="339"/>
                  </a:lnTo>
                  <a:lnTo>
                    <a:pt x="74" y="349"/>
                  </a:lnTo>
                  <a:lnTo>
                    <a:pt x="89" y="360"/>
                  </a:lnTo>
                  <a:lnTo>
                    <a:pt x="104" y="368"/>
                  </a:lnTo>
                  <a:lnTo>
                    <a:pt x="119" y="375"/>
                  </a:lnTo>
                  <a:lnTo>
                    <a:pt x="136" y="379"/>
                  </a:lnTo>
                  <a:lnTo>
                    <a:pt x="152" y="383"/>
                  </a:lnTo>
                  <a:lnTo>
                    <a:pt x="170" y="384"/>
                  </a:lnTo>
                  <a:lnTo>
                    <a:pt x="189" y="384"/>
                  </a:lnTo>
                  <a:lnTo>
                    <a:pt x="207" y="381"/>
                  </a:lnTo>
                  <a:lnTo>
                    <a:pt x="226" y="3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0" name="Freeform 112"/>
            <p:cNvSpPr>
              <a:spLocks/>
            </p:cNvSpPr>
            <p:nvPr/>
          </p:nvSpPr>
          <p:spPr bwMode="auto">
            <a:xfrm>
              <a:off x="4525" y="1971"/>
              <a:ext cx="52" cy="54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6" y="62"/>
                </a:cxn>
                <a:cxn ang="0">
                  <a:pos x="92" y="41"/>
                </a:cxn>
                <a:cxn ang="0">
                  <a:pos x="86" y="21"/>
                </a:cxn>
                <a:cxn ang="0">
                  <a:pos x="80" y="0"/>
                </a:cxn>
                <a:cxn ang="0">
                  <a:pos x="70" y="3"/>
                </a:cxn>
                <a:cxn ang="0">
                  <a:pos x="59" y="6"/>
                </a:cxn>
                <a:cxn ang="0">
                  <a:pos x="49" y="9"/>
                </a:cxn>
                <a:cxn ang="0">
                  <a:pos x="40" y="11"/>
                </a:cxn>
                <a:cxn ang="0">
                  <a:pos x="29" y="15"/>
                </a:cxn>
                <a:cxn ang="0">
                  <a:pos x="19" y="18"/>
                </a:cxn>
                <a:cxn ang="0">
                  <a:pos x="10" y="21"/>
                </a:cxn>
                <a:cxn ang="0">
                  <a:pos x="0" y="24"/>
                </a:cxn>
                <a:cxn ang="0">
                  <a:pos x="5" y="45"/>
                </a:cxn>
                <a:cxn ang="0">
                  <a:pos x="10" y="66"/>
                </a:cxn>
                <a:cxn ang="0">
                  <a:pos x="16" y="86"/>
                </a:cxn>
                <a:cxn ang="0">
                  <a:pos x="21" y="107"/>
                </a:cxn>
                <a:cxn ang="0">
                  <a:pos x="32" y="104"/>
                </a:cxn>
                <a:cxn ang="0">
                  <a:pos x="41" y="101"/>
                </a:cxn>
                <a:cxn ang="0">
                  <a:pos x="51" y="98"/>
                </a:cxn>
                <a:cxn ang="0">
                  <a:pos x="62" y="96"/>
                </a:cxn>
                <a:cxn ang="0">
                  <a:pos x="71" y="93"/>
                </a:cxn>
                <a:cxn ang="0">
                  <a:pos x="81" y="90"/>
                </a:cxn>
                <a:cxn ang="0">
                  <a:pos x="92" y="88"/>
                </a:cxn>
                <a:cxn ang="0">
                  <a:pos x="102" y="84"/>
                </a:cxn>
              </a:cxnLst>
              <a:rect l="0" t="0" r="r" b="b"/>
              <a:pathLst>
                <a:path w="102" h="107">
                  <a:moveTo>
                    <a:pt x="102" y="84"/>
                  </a:moveTo>
                  <a:lnTo>
                    <a:pt x="96" y="62"/>
                  </a:lnTo>
                  <a:lnTo>
                    <a:pt x="92" y="41"/>
                  </a:lnTo>
                  <a:lnTo>
                    <a:pt x="86" y="21"/>
                  </a:lnTo>
                  <a:lnTo>
                    <a:pt x="80" y="0"/>
                  </a:lnTo>
                  <a:lnTo>
                    <a:pt x="70" y="3"/>
                  </a:lnTo>
                  <a:lnTo>
                    <a:pt x="59" y="6"/>
                  </a:lnTo>
                  <a:lnTo>
                    <a:pt x="49" y="9"/>
                  </a:lnTo>
                  <a:lnTo>
                    <a:pt x="40" y="11"/>
                  </a:lnTo>
                  <a:lnTo>
                    <a:pt x="29" y="15"/>
                  </a:lnTo>
                  <a:lnTo>
                    <a:pt x="19" y="18"/>
                  </a:lnTo>
                  <a:lnTo>
                    <a:pt x="10" y="21"/>
                  </a:lnTo>
                  <a:lnTo>
                    <a:pt x="0" y="24"/>
                  </a:lnTo>
                  <a:lnTo>
                    <a:pt x="5" y="45"/>
                  </a:lnTo>
                  <a:lnTo>
                    <a:pt x="10" y="66"/>
                  </a:lnTo>
                  <a:lnTo>
                    <a:pt x="16" y="86"/>
                  </a:lnTo>
                  <a:lnTo>
                    <a:pt x="21" y="107"/>
                  </a:lnTo>
                  <a:lnTo>
                    <a:pt x="32" y="104"/>
                  </a:lnTo>
                  <a:lnTo>
                    <a:pt x="41" y="101"/>
                  </a:lnTo>
                  <a:lnTo>
                    <a:pt x="51" y="98"/>
                  </a:lnTo>
                  <a:lnTo>
                    <a:pt x="62" y="96"/>
                  </a:lnTo>
                  <a:lnTo>
                    <a:pt x="71" y="93"/>
                  </a:lnTo>
                  <a:lnTo>
                    <a:pt x="81" y="90"/>
                  </a:lnTo>
                  <a:lnTo>
                    <a:pt x="92" y="88"/>
                  </a:lnTo>
                  <a:lnTo>
                    <a:pt x="102" y="84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1" name="Freeform 113"/>
            <p:cNvSpPr>
              <a:spLocks/>
            </p:cNvSpPr>
            <p:nvPr/>
          </p:nvSpPr>
          <p:spPr bwMode="auto">
            <a:xfrm>
              <a:off x="4442" y="2117"/>
              <a:ext cx="311" cy="85"/>
            </a:xfrm>
            <a:custGeom>
              <a:avLst/>
              <a:gdLst/>
              <a:ahLst/>
              <a:cxnLst>
                <a:cxn ang="0">
                  <a:pos x="612" y="18"/>
                </a:cxn>
                <a:cxn ang="0">
                  <a:pos x="605" y="8"/>
                </a:cxn>
                <a:cxn ang="0">
                  <a:pos x="596" y="2"/>
                </a:cxn>
                <a:cxn ang="0">
                  <a:pos x="585" y="0"/>
                </a:cxn>
                <a:cxn ang="0">
                  <a:pos x="542" y="11"/>
                </a:cxn>
                <a:cxn ang="0">
                  <a:pos x="469" y="32"/>
                </a:cxn>
                <a:cxn ang="0">
                  <a:pos x="398" y="51"/>
                </a:cxn>
                <a:cxn ang="0">
                  <a:pos x="328" y="72"/>
                </a:cxn>
                <a:cxn ang="0">
                  <a:pos x="257" y="92"/>
                </a:cxn>
                <a:cxn ang="0">
                  <a:pos x="188" y="111"/>
                </a:cxn>
                <a:cxn ang="0">
                  <a:pos x="119" y="131"/>
                </a:cxn>
                <a:cxn ang="0">
                  <a:pos x="49" y="151"/>
                </a:cxn>
                <a:cxn ang="0">
                  <a:pos x="10" y="162"/>
                </a:cxn>
                <a:cxn ang="0">
                  <a:pos x="3" y="167"/>
                </a:cxn>
                <a:cxn ang="0">
                  <a:pos x="14" y="168"/>
                </a:cxn>
                <a:cxn ang="0">
                  <a:pos x="41" y="165"/>
                </a:cxn>
                <a:cxn ang="0">
                  <a:pos x="67" y="163"/>
                </a:cxn>
                <a:cxn ang="0">
                  <a:pos x="94" y="162"/>
                </a:cxn>
                <a:cxn ang="0">
                  <a:pos x="120" y="161"/>
                </a:cxn>
                <a:cxn ang="0">
                  <a:pos x="148" y="160"/>
                </a:cxn>
                <a:cxn ang="0">
                  <a:pos x="174" y="159"/>
                </a:cxn>
                <a:cxn ang="0">
                  <a:pos x="201" y="159"/>
                </a:cxn>
                <a:cxn ang="0">
                  <a:pos x="234" y="159"/>
                </a:cxn>
                <a:cxn ang="0">
                  <a:pos x="274" y="159"/>
                </a:cxn>
                <a:cxn ang="0">
                  <a:pos x="313" y="160"/>
                </a:cxn>
                <a:cxn ang="0">
                  <a:pos x="351" y="162"/>
                </a:cxn>
                <a:cxn ang="0">
                  <a:pos x="385" y="159"/>
                </a:cxn>
                <a:cxn ang="0">
                  <a:pos x="416" y="149"/>
                </a:cxn>
                <a:cxn ang="0">
                  <a:pos x="448" y="141"/>
                </a:cxn>
                <a:cxn ang="0">
                  <a:pos x="480" y="132"/>
                </a:cxn>
                <a:cxn ang="0">
                  <a:pos x="512" y="124"/>
                </a:cxn>
                <a:cxn ang="0">
                  <a:pos x="543" y="115"/>
                </a:cxn>
                <a:cxn ang="0">
                  <a:pos x="575" y="106"/>
                </a:cxn>
                <a:cxn ang="0">
                  <a:pos x="608" y="96"/>
                </a:cxn>
                <a:cxn ang="0">
                  <a:pos x="622" y="74"/>
                </a:cxn>
                <a:cxn ang="0">
                  <a:pos x="616" y="41"/>
                </a:cxn>
              </a:cxnLst>
              <a:rect l="0" t="0" r="r" b="b"/>
              <a:pathLst>
                <a:path w="624" h="169">
                  <a:moveTo>
                    <a:pt x="613" y="24"/>
                  </a:moveTo>
                  <a:lnTo>
                    <a:pt x="612" y="18"/>
                  </a:lnTo>
                  <a:lnTo>
                    <a:pt x="609" y="12"/>
                  </a:lnTo>
                  <a:lnTo>
                    <a:pt x="605" y="8"/>
                  </a:lnTo>
                  <a:lnTo>
                    <a:pt x="602" y="4"/>
                  </a:lnTo>
                  <a:lnTo>
                    <a:pt x="596" y="2"/>
                  </a:lnTo>
                  <a:lnTo>
                    <a:pt x="590" y="1"/>
                  </a:lnTo>
                  <a:lnTo>
                    <a:pt x="585" y="0"/>
                  </a:lnTo>
                  <a:lnTo>
                    <a:pt x="579" y="1"/>
                  </a:lnTo>
                  <a:lnTo>
                    <a:pt x="542" y="11"/>
                  </a:lnTo>
                  <a:lnTo>
                    <a:pt x="505" y="21"/>
                  </a:lnTo>
                  <a:lnTo>
                    <a:pt x="469" y="32"/>
                  </a:lnTo>
                  <a:lnTo>
                    <a:pt x="434" y="41"/>
                  </a:lnTo>
                  <a:lnTo>
                    <a:pt x="398" y="51"/>
                  </a:lnTo>
                  <a:lnTo>
                    <a:pt x="363" y="62"/>
                  </a:lnTo>
                  <a:lnTo>
                    <a:pt x="328" y="72"/>
                  </a:lnTo>
                  <a:lnTo>
                    <a:pt x="293" y="81"/>
                  </a:lnTo>
                  <a:lnTo>
                    <a:pt x="257" y="92"/>
                  </a:lnTo>
                  <a:lnTo>
                    <a:pt x="223" y="101"/>
                  </a:lnTo>
                  <a:lnTo>
                    <a:pt x="188" y="111"/>
                  </a:lnTo>
                  <a:lnTo>
                    <a:pt x="154" y="122"/>
                  </a:lnTo>
                  <a:lnTo>
                    <a:pt x="119" y="131"/>
                  </a:lnTo>
                  <a:lnTo>
                    <a:pt x="85" y="141"/>
                  </a:lnTo>
                  <a:lnTo>
                    <a:pt x="49" y="151"/>
                  </a:lnTo>
                  <a:lnTo>
                    <a:pt x="14" y="161"/>
                  </a:lnTo>
                  <a:lnTo>
                    <a:pt x="10" y="162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0" y="169"/>
                  </a:lnTo>
                  <a:lnTo>
                    <a:pt x="14" y="168"/>
                  </a:lnTo>
                  <a:lnTo>
                    <a:pt x="27" y="167"/>
                  </a:lnTo>
                  <a:lnTo>
                    <a:pt x="41" y="165"/>
                  </a:lnTo>
                  <a:lnTo>
                    <a:pt x="53" y="164"/>
                  </a:lnTo>
                  <a:lnTo>
                    <a:pt x="67" y="163"/>
                  </a:lnTo>
                  <a:lnTo>
                    <a:pt x="81" y="163"/>
                  </a:lnTo>
                  <a:lnTo>
                    <a:pt x="94" y="162"/>
                  </a:lnTo>
                  <a:lnTo>
                    <a:pt x="108" y="161"/>
                  </a:lnTo>
                  <a:lnTo>
                    <a:pt x="120" y="161"/>
                  </a:lnTo>
                  <a:lnTo>
                    <a:pt x="134" y="160"/>
                  </a:lnTo>
                  <a:lnTo>
                    <a:pt x="148" y="160"/>
                  </a:lnTo>
                  <a:lnTo>
                    <a:pt x="161" y="160"/>
                  </a:lnTo>
                  <a:lnTo>
                    <a:pt x="174" y="159"/>
                  </a:lnTo>
                  <a:lnTo>
                    <a:pt x="187" y="159"/>
                  </a:lnTo>
                  <a:lnTo>
                    <a:pt x="201" y="159"/>
                  </a:lnTo>
                  <a:lnTo>
                    <a:pt x="214" y="159"/>
                  </a:lnTo>
                  <a:lnTo>
                    <a:pt x="234" y="159"/>
                  </a:lnTo>
                  <a:lnTo>
                    <a:pt x="254" y="159"/>
                  </a:lnTo>
                  <a:lnTo>
                    <a:pt x="274" y="159"/>
                  </a:lnTo>
                  <a:lnTo>
                    <a:pt x="293" y="160"/>
                  </a:lnTo>
                  <a:lnTo>
                    <a:pt x="313" y="160"/>
                  </a:lnTo>
                  <a:lnTo>
                    <a:pt x="331" y="161"/>
                  </a:lnTo>
                  <a:lnTo>
                    <a:pt x="351" y="162"/>
                  </a:lnTo>
                  <a:lnTo>
                    <a:pt x="369" y="163"/>
                  </a:lnTo>
                  <a:lnTo>
                    <a:pt x="385" y="159"/>
                  </a:lnTo>
                  <a:lnTo>
                    <a:pt x="400" y="154"/>
                  </a:lnTo>
                  <a:lnTo>
                    <a:pt x="416" y="149"/>
                  </a:lnTo>
                  <a:lnTo>
                    <a:pt x="433" y="146"/>
                  </a:lnTo>
                  <a:lnTo>
                    <a:pt x="448" y="141"/>
                  </a:lnTo>
                  <a:lnTo>
                    <a:pt x="464" y="137"/>
                  </a:lnTo>
                  <a:lnTo>
                    <a:pt x="480" y="132"/>
                  </a:lnTo>
                  <a:lnTo>
                    <a:pt x="496" y="127"/>
                  </a:lnTo>
                  <a:lnTo>
                    <a:pt x="512" y="124"/>
                  </a:lnTo>
                  <a:lnTo>
                    <a:pt x="527" y="119"/>
                  </a:lnTo>
                  <a:lnTo>
                    <a:pt x="543" y="115"/>
                  </a:lnTo>
                  <a:lnTo>
                    <a:pt x="559" y="110"/>
                  </a:lnTo>
                  <a:lnTo>
                    <a:pt x="575" y="106"/>
                  </a:lnTo>
                  <a:lnTo>
                    <a:pt x="592" y="101"/>
                  </a:lnTo>
                  <a:lnTo>
                    <a:pt x="608" y="96"/>
                  </a:lnTo>
                  <a:lnTo>
                    <a:pt x="624" y="92"/>
                  </a:lnTo>
                  <a:lnTo>
                    <a:pt x="622" y="74"/>
                  </a:lnTo>
                  <a:lnTo>
                    <a:pt x="619" y="57"/>
                  </a:lnTo>
                  <a:lnTo>
                    <a:pt x="616" y="41"/>
                  </a:lnTo>
                  <a:lnTo>
                    <a:pt x="613" y="24"/>
                  </a:lnTo>
                  <a:close/>
                </a:path>
              </a:pathLst>
            </a:custGeom>
            <a:solidFill>
              <a:srgbClr val="3F9E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2" name="Freeform 114"/>
            <p:cNvSpPr>
              <a:spLocks/>
            </p:cNvSpPr>
            <p:nvPr/>
          </p:nvSpPr>
          <p:spPr bwMode="auto">
            <a:xfrm>
              <a:off x="4316" y="1690"/>
              <a:ext cx="354" cy="222"/>
            </a:xfrm>
            <a:custGeom>
              <a:avLst/>
              <a:gdLst/>
              <a:ahLst/>
              <a:cxnLst>
                <a:cxn ang="0">
                  <a:pos x="122" y="442"/>
                </a:cxn>
                <a:cxn ang="0">
                  <a:pos x="156" y="432"/>
                </a:cxn>
                <a:cxn ang="0">
                  <a:pos x="189" y="420"/>
                </a:cxn>
                <a:cxn ang="0">
                  <a:pos x="222" y="410"/>
                </a:cxn>
                <a:cxn ang="0">
                  <a:pos x="257" y="398"/>
                </a:cxn>
                <a:cxn ang="0">
                  <a:pos x="290" y="387"/>
                </a:cxn>
                <a:cxn ang="0">
                  <a:pos x="324" y="375"/>
                </a:cxn>
                <a:cxn ang="0">
                  <a:pos x="358" y="364"/>
                </a:cxn>
                <a:cxn ang="0">
                  <a:pos x="393" y="352"/>
                </a:cxn>
                <a:cxn ang="0">
                  <a:pos x="429" y="340"/>
                </a:cxn>
                <a:cxn ang="0">
                  <a:pos x="463" y="328"/>
                </a:cxn>
                <a:cxn ang="0">
                  <a:pos x="499" y="317"/>
                </a:cxn>
                <a:cxn ang="0">
                  <a:pos x="536" y="305"/>
                </a:cxn>
                <a:cxn ang="0">
                  <a:pos x="573" y="292"/>
                </a:cxn>
                <a:cxn ang="0">
                  <a:pos x="610" y="282"/>
                </a:cxn>
                <a:cxn ang="0">
                  <a:pos x="648" y="270"/>
                </a:cxn>
                <a:cxn ang="0">
                  <a:pos x="687" y="259"/>
                </a:cxn>
                <a:cxn ang="0">
                  <a:pos x="698" y="253"/>
                </a:cxn>
                <a:cxn ang="0">
                  <a:pos x="706" y="243"/>
                </a:cxn>
                <a:cxn ang="0">
                  <a:pos x="710" y="231"/>
                </a:cxn>
                <a:cxn ang="0">
                  <a:pos x="709" y="219"/>
                </a:cxn>
                <a:cxn ang="0">
                  <a:pos x="700" y="191"/>
                </a:cxn>
                <a:cxn ang="0">
                  <a:pos x="689" y="163"/>
                </a:cxn>
                <a:cxn ang="0">
                  <a:pos x="680" y="137"/>
                </a:cxn>
                <a:cxn ang="0">
                  <a:pos x="670" y="109"/>
                </a:cxn>
                <a:cxn ang="0">
                  <a:pos x="660" y="83"/>
                </a:cxn>
                <a:cxn ang="0">
                  <a:pos x="649" y="55"/>
                </a:cxn>
                <a:cxn ang="0">
                  <a:pos x="638" y="27"/>
                </a:cxn>
                <a:cxn ang="0">
                  <a:pos x="627" y="0"/>
                </a:cxn>
                <a:cxn ang="0">
                  <a:pos x="584" y="12"/>
                </a:cxn>
                <a:cxn ang="0">
                  <a:pos x="543" y="26"/>
                </a:cxn>
                <a:cxn ang="0">
                  <a:pos x="501" y="41"/>
                </a:cxn>
                <a:cxn ang="0">
                  <a:pos x="462" y="56"/>
                </a:cxn>
                <a:cxn ang="0">
                  <a:pos x="422" y="71"/>
                </a:cxn>
                <a:cxn ang="0">
                  <a:pos x="383" y="86"/>
                </a:cxn>
                <a:cxn ang="0">
                  <a:pos x="345" y="101"/>
                </a:cxn>
                <a:cxn ang="0">
                  <a:pos x="307" y="117"/>
                </a:cxn>
                <a:cxn ang="0">
                  <a:pos x="269" y="132"/>
                </a:cxn>
                <a:cxn ang="0">
                  <a:pos x="231" y="148"/>
                </a:cxn>
                <a:cxn ang="0">
                  <a:pos x="193" y="163"/>
                </a:cxn>
                <a:cxn ang="0">
                  <a:pos x="154" y="178"/>
                </a:cxn>
                <a:cxn ang="0">
                  <a:pos x="116" y="192"/>
                </a:cxn>
                <a:cxn ang="0">
                  <a:pos x="77" y="206"/>
                </a:cxn>
                <a:cxn ang="0">
                  <a:pos x="39" y="219"/>
                </a:cxn>
                <a:cxn ang="0">
                  <a:pos x="0" y="231"/>
                </a:cxn>
                <a:cxn ang="0">
                  <a:pos x="12" y="255"/>
                </a:cxn>
                <a:cxn ang="0">
                  <a:pos x="23" y="279"/>
                </a:cxn>
                <a:cxn ang="0">
                  <a:pos x="35" y="302"/>
                </a:cxn>
                <a:cxn ang="0">
                  <a:pos x="45" y="326"/>
                </a:cxn>
                <a:cxn ang="0">
                  <a:pos x="55" y="349"/>
                </a:cxn>
                <a:cxn ang="0">
                  <a:pos x="66" y="373"/>
                </a:cxn>
                <a:cxn ang="0">
                  <a:pos x="75" y="397"/>
                </a:cxn>
                <a:cxn ang="0">
                  <a:pos x="84" y="421"/>
                </a:cxn>
                <a:cxn ang="0">
                  <a:pos x="88" y="427"/>
                </a:cxn>
                <a:cxn ang="0">
                  <a:pos x="91" y="432"/>
                </a:cxn>
                <a:cxn ang="0">
                  <a:pos x="96" y="436"/>
                </a:cxn>
                <a:cxn ang="0">
                  <a:pos x="100" y="440"/>
                </a:cxn>
                <a:cxn ang="0">
                  <a:pos x="105" y="442"/>
                </a:cxn>
                <a:cxn ang="0">
                  <a:pos x="111" y="443"/>
                </a:cxn>
                <a:cxn ang="0">
                  <a:pos x="116" y="443"/>
                </a:cxn>
                <a:cxn ang="0">
                  <a:pos x="122" y="442"/>
                </a:cxn>
              </a:cxnLst>
              <a:rect l="0" t="0" r="r" b="b"/>
              <a:pathLst>
                <a:path w="710" h="443">
                  <a:moveTo>
                    <a:pt x="122" y="442"/>
                  </a:moveTo>
                  <a:lnTo>
                    <a:pt x="156" y="432"/>
                  </a:lnTo>
                  <a:lnTo>
                    <a:pt x="189" y="420"/>
                  </a:lnTo>
                  <a:lnTo>
                    <a:pt x="222" y="410"/>
                  </a:lnTo>
                  <a:lnTo>
                    <a:pt x="257" y="398"/>
                  </a:lnTo>
                  <a:lnTo>
                    <a:pt x="290" y="387"/>
                  </a:lnTo>
                  <a:lnTo>
                    <a:pt x="324" y="375"/>
                  </a:lnTo>
                  <a:lnTo>
                    <a:pt x="358" y="364"/>
                  </a:lnTo>
                  <a:lnTo>
                    <a:pt x="393" y="352"/>
                  </a:lnTo>
                  <a:lnTo>
                    <a:pt x="429" y="340"/>
                  </a:lnTo>
                  <a:lnTo>
                    <a:pt x="463" y="328"/>
                  </a:lnTo>
                  <a:lnTo>
                    <a:pt x="499" y="317"/>
                  </a:lnTo>
                  <a:lnTo>
                    <a:pt x="536" y="305"/>
                  </a:lnTo>
                  <a:lnTo>
                    <a:pt x="573" y="292"/>
                  </a:lnTo>
                  <a:lnTo>
                    <a:pt x="610" y="282"/>
                  </a:lnTo>
                  <a:lnTo>
                    <a:pt x="648" y="270"/>
                  </a:lnTo>
                  <a:lnTo>
                    <a:pt x="687" y="259"/>
                  </a:lnTo>
                  <a:lnTo>
                    <a:pt x="698" y="253"/>
                  </a:lnTo>
                  <a:lnTo>
                    <a:pt x="706" y="243"/>
                  </a:lnTo>
                  <a:lnTo>
                    <a:pt x="710" y="231"/>
                  </a:lnTo>
                  <a:lnTo>
                    <a:pt x="709" y="219"/>
                  </a:lnTo>
                  <a:lnTo>
                    <a:pt x="700" y="191"/>
                  </a:lnTo>
                  <a:lnTo>
                    <a:pt x="689" y="163"/>
                  </a:lnTo>
                  <a:lnTo>
                    <a:pt x="680" y="137"/>
                  </a:lnTo>
                  <a:lnTo>
                    <a:pt x="670" y="109"/>
                  </a:lnTo>
                  <a:lnTo>
                    <a:pt x="660" y="83"/>
                  </a:lnTo>
                  <a:lnTo>
                    <a:pt x="649" y="55"/>
                  </a:lnTo>
                  <a:lnTo>
                    <a:pt x="638" y="27"/>
                  </a:lnTo>
                  <a:lnTo>
                    <a:pt x="627" y="0"/>
                  </a:lnTo>
                  <a:lnTo>
                    <a:pt x="584" y="12"/>
                  </a:lnTo>
                  <a:lnTo>
                    <a:pt x="543" y="26"/>
                  </a:lnTo>
                  <a:lnTo>
                    <a:pt x="501" y="41"/>
                  </a:lnTo>
                  <a:lnTo>
                    <a:pt x="462" y="56"/>
                  </a:lnTo>
                  <a:lnTo>
                    <a:pt x="422" y="71"/>
                  </a:lnTo>
                  <a:lnTo>
                    <a:pt x="383" y="86"/>
                  </a:lnTo>
                  <a:lnTo>
                    <a:pt x="345" y="101"/>
                  </a:lnTo>
                  <a:lnTo>
                    <a:pt x="307" y="117"/>
                  </a:lnTo>
                  <a:lnTo>
                    <a:pt x="269" y="132"/>
                  </a:lnTo>
                  <a:lnTo>
                    <a:pt x="231" y="148"/>
                  </a:lnTo>
                  <a:lnTo>
                    <a:pt x="193" y="163"/>
                  </a:lnTo>
                  <a:lnTo>
                    <a:pt x="154" y="178"/>
                  </a:lnTo>
                  <a:lnTo>
                    <a:pt x="116" y="192"/>
                  </a:lnTo>
                  <a:lnTo>
                    <a:pt x="77" y="206"/>
                  </a:lnTo>
                  <a:lnTo>
                    <a:pt x="39" y="219"/>
                  </a:lnTo>
                  <a:lnTo>
                    <a:pt x="0" y="231"/>
                  </a:lnTo>
                  <a:lnTo>
                    <a:pt x="12" y="255"/>
                  </a:lnTo>
                  <a:lnTo>
                    <a:pt x="23" y="279"/>
                  </a:lnTo>
                  <a:lnTo>
                    <a:pt x="35" y="302"/>
                  </a:lnTo>
                  <a:lnTo>
                    <a:pt x="45" y="326"/>
                  </a:lnTo>
                  <a:lnTo>
                    <a:pt x="55" y="349"/>
                  </a:lnTo>
                  <a:lnTo>
                    <a:pt x="66" y="373"/>
                  </a:lnTo>
                  <a:lnTo>
                    <a:pt x="75" y="397"/>
                  </a:lnTo>
                  <a:lnTo>
                    <a:pt x="84" y="421"/>
                  </a:lnTo>
                  <a:lnTo>
                    <a:pt x="88" y="427"/>
                  </a:lnTo>
                  <a:lnTo>
                    <a:pt x="91" y="432"/>
                  </a:lnTo>
                  <a:lnTo>
                    <a:pt x="96" y="436"/>
                  </a:lnTo>
                  <a:lnTo>
                    <a:pt x="100" y="440"/>
                  </a:lnTo>
                  <a:lnTo>
                    <a:pt x="105" y="442"/>
                  </a:lnTo>
                  <a:lnTo>
                    <a:pt x="111" y="443"/>
                  </a:lnTo>
                  <a:lnTo>
                    <a:pt x="116" y="443"/>
                  </a:lnTo>
                  <a:lnTo>
                    <a:pt x="122" y="442"/>
                  </a:lnTo>
                  <a:close/>
                </a:path>
              </a:pathLst>
            </a:custGeom>
            <a:solidFill>
              <a:srgbClr val="3F9E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3" name="Freeform 115"/>
            <p:cNvSpPr>
              <a:spLocks/>
            </p:cNvSpPr>
            <p:nvPr/>
          </p:nvSpPr>
          <p:spPr bwMode="auto">
            <a:xfrm>
              <a:off x="4555" y="1720"/>
              <a:ext cx="88" cy="98"/>
            </a:xfrm>
            <a:custGeom>
              <a:avLst/>
              <a:gdLst/>
              <a:ahLst/>
              <a:cxnLst>
                <a:cxn ang="0">
                  <a:pos x="177" y="160"/>
                </a:cxn>
                <a:cxn ang="0">
                  <a:pos x="170" y="139"/>
                </a:cxn>
                <a:cxn ang="0">
                  <a:pos x="163" y="119"/>
                </a:cxn>
                <a:cxn ang="0">
                  <a:pos x="156" y="100"/>
                </a:cxn>
                <a:cxn ang="0">
                  <a:pos x="148" y="79"/>
                </a:cxn>
                <a:cxn ang="0">
                  <a:pos x="141" y="60"/>
                </a:cxn>
                <a:cxn ang="0">
                  <a:pos x="133" y="40"/>
                </a:cxn>
                <a:cxn ang="0">
                  <a:pos x="125" y="20"/>
                </a:cxn>
                <a:cxn ang="0">
                  <a:pos x="117" y="0"/>
                </a:cxn>
                <a:cxn ang="0">
                  <a:pos x="102" y="4"/>
                </a:cxn>
                <a:cxn ang="0">
                  <a:pos x="88" y="9"/>
                </a:cxn>
                <a:cxn ang="0">
                  <a:pos x="73" y="13"/>
                </a:cxn>
                <a:cxn ang="0">
                  <a:pos x="59" y="19"/>
                </a:cxn>
                <a:cxn ang="0">
                  <a:pos x="44" y="24"/>
                </a:cxn>
                <a:cxn ang="0">
                  <a:pos x="29" y="28"/>
                </a:cxn>
                <a:cxn ang="0">
                  <a:pos x="15" y="34"/>
                </a:cxn>
                <a:cxn ang="0">
                  <a:pos x="0" y="39"/>
                </a:cxn>
                <a:cxn ang="0">
                  <a:pos x="9" y="58"/>
                </a:cxn>
                <a:cxn ang="0">
                  <a:pos x="15" y="79"/>
                </a:cxn>
                <a:cxn ang="0">
                  <a:pos x="23" y="99"/>
                </a:cxn>
                <a:cxn ang="0">
                  <a:pos x="30" y="118"/>
                </a:cxn>
                <a:cxn ang="0">
                  <a:pos x="37" y="138"/>
                </a:cxn>
                <a:cxn ang="0">
                  <a:pos x="44" y="157"/>
                </a:cxn>
                <a:cxn ang="0">
                  <a:pos x="51" y="177"/>
                </a:cxn>
                <a:cxn ang="0">
                  <a:pos x="58" y="197"/>
                </a:cxn>
                <a:cxn ang="0">
                  <a:pos x="73" y="192"/>
                </a:cxn>
                <a:cxn ang="0">
                  <a:pos x="87" y="187"/>
                </a:cxn>
                <a:cxn ang="0">
                  <a:pos x="102" y="183"/>
                </a:cxn>
                <a:cxn ang="0">
                  <a:pos x="117" y="178"/>
                </a:cxn>
                <a:cxn ang="0">
                  <a:pos x="132" y="174"/>
                </a:cxn>
                <a:cxn ang="0">
                  <a:pos x="147" y="169"/>
                </a:cxn>
                <a:cxn ang="0">
                  <a:pos x="162" y="164"/>
                </a:cxn>
                <a:cxn ang="0">
                  <a:pos x="177" y="160"/>
                </a:cxn>
              </a:cxnLst>
              <a:rect l="0" t="0" r="r" b="b"/>
              <a:pathLst>
                <a:path w="177" h="197">
                  <a:moveTo>
                    <a:pt x="177" y="160"/>
                  </a:moveTo>
                  <a:lnTo>
                    <a:pt x="170" y="139"/>
                  </a:lnTo>
                  <a:lnTo>
                    <a:pt x="163" y="119"/>
                  </a:lnTo>
                  <a:lnTo>
                    <a:pt x="156" y="100"/>
                  </a:lnTo>
                  <a:lnTo>
                    <a:pt x="148" y="79"/>
                  </a:lnTo>
                  <a:lnTo>
                    <a:pt x="141" y="60"/>
                  </a:lnTo>
                  <a:lnTo>
                    <a:pt x="133" y="40"/>
                  </a:lnTo>
                  <a:lnTo>
                    <a:pt x="125" y="20"/>
                  </a:lnTo>
                  <a:lnTo>
                    <a:pt x="117" y="0"/>
                  </a:lnTo>
                  <a:lnTo>
                    <a:pt x="102" y="4"/>
                  </a:lnTo>
                  <a:lnTo>
                    <a:pt x="88" y="9"/>
                  </a:lnTo>
                  <a:lnTo>
                    <a:pt x="73" y="13"/>
                  </a:lnTo>
                  <a:lnTo>
                    <a:pt x="59" y="19"/>
                  </a:lnTo>
                  <a:lnTo>
                    <a:pt x="44" y="24"/>
                  </a:lnTo>
                  <a:lnTo>
                    <a:pt x="29" y="28"/>
                  </a:lnTo>
                  <a:lnTo>
                    <a:pt x="15" y="34"/>
                  </a:lnTo>
                  <a:lnTo>
                    <a:pt x="0" y="39"/>
                  </a:lnTo>
                  <a:lnTo>
                    <a:pt x="9" y="58"/>
                  </a:lnTo>
                  <a:lnTo>
                    <a:pt x="15" y="79"/>
                  </a:lnTo>
                  <a:lnTo>
                    <a:pt x="23" y="99"/>
                  </a:lnTo>
                  <a:lnTo>
                    <a:pt x="30" y="118"/>
                  </a:lnTo>
                  <a:lnTo>
                    <a:pt x="37" y="138"/>
                  </a:lnTo>
                  <a:lnTo>
                    <a:pt x="44" y="157"/>
                  </a:lnTo>
                  <a:lnTo>
                    <a:pt x="51" y="177"/>
                  </a:lnTo>
                  <a:lnTo>
                    <a:pt x="58" y="197"/>
                  </a:lnTo>
                  <a:lnTo>
                    <a:pt x="73" y="192"/>
                  </a:lnTo>
                  <a:lnTo>
                    <a:pt x="87" y="187"/>
                  </a:lnTo>
                  <a:lnTo>
                    <a:pt x="102" y="183"/>
                  </a:lnTo>
                  <a:lnTo>
                    <a:pt x="117" y="178"/>
                  </a:lnTo>
                  <a:lnTo>
                    <a:pt x="132" y="174"/>
                  </a:lnTo>
                  <a:lnTo>
                    <a:pt x="147" y="169"/>
                  </a:lnTo>
                  <a:lnTo>
                    <a:pt x="162" y="164"/>
                  </a:lnTo>
                  <a:lnTo>
                    <a:pt x="177" y="160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5019675" y="3681413"/>
            <a:ext cx="268288" cy="285750"/>
            <a:chOff x="4271" y="1671"/>
            <a:chExt cx="550" cy="540"/>
          </a:xfrm>
        </p:grpSpPr>
        <p:sp>
          <p:nvSpPr>
            <p:cNvPr id="32886" name="Freeform 118"/>
            <p:cNvSpPr>
              <a:spLocks/>
            </p:cNvSpPr>
            <p:nvPr/>
          </p:nvSpPr>
          <p:spPr bwMode="auto">
            <a:xfrm>
              <a:off x="4271" y="1671"/>
              <a:ext cx="550" cy="540"/>
            </a:xfrm>
            <a:custGeom>
              <a:avLst/>
              <a:gdLst/>
              <a:ahLst/>
              <a:cxnLst>
                <a:cxn ang="0">
                  <a:pos x="836" y="6"/>
                </a:cxn>
                <a:cxn ang="0">
                  <a:pos x="778" y="19"/>
                </a:cxn>
                <a:cxn ang="0">
                  <a:pos x="723" y="34"/>
                </a:cxn>
                <a:cxn ang="0">
                  <a:pos x="670" y="52"/>
                </a:cxn>
                <a:cxn ang="0">
                  <a:pos x="617" y="69"/>
                </a:cxn>
                <a:cxn ang="0">
                  <a:pos x="565" y="87"/>
                </a:cxn>
                <a:cxn ang="0">
                  <a:pos x="515" y="107"/>
                </a:cxn>
                <a:cxn ang="0">
                  <a:pos x="466" y="127"/>
                </a:cxn>
                <a:cxn ang="0">
                  <a:pos x="416" y="146"/>
                </a:cxn>
                <a:cxn ang="0">
                  <a:pos x="368" y="166"/>
                </a:cxn>
                <a:cxn ang="0">
                  <a:pos x="319" y="185"/>
                </a:cxn>
                <a:cxn ang="0">
                  <a:pos x="271" y="205"/>
                </a:cxn>
                <a:cxn ang="0">
                  <a:pos x="223" y="223"/>
                </a:cxn>
                <a:cxn ang="0">
                  <a:pos x="174" y="241"/>
                </a:cxn>
                <a:cxn ang="0">
                  <a:pos x="125" y="258"/>
                </a:cxn>
                <a:cxn ang="0">
                  <a:pos x="75" y="273"/>
                </a:cxn>
                <a:cxn ang="0">
                  <a:pos x="43" y="294"/>
                </a:cxn>
                <a:cxn ang="0">
                  <a:pos x="30" y="320"/>
                </a:cxn>
                <a:cxn ang="0">
                  <a:pos x="19" y="347"/>
                </a:cxn>
                <a:cxn ang="0">
                  <a:pos x="6" y="373"/>
                </a:cxn>
                <a:cxn ang="0">
                  <a:pos x="21" y="428"/>
                </a:cxn>
                <a:cxn ang="0">
                  <a:pos x="58" y="513"/>
                </a:cxn>
                <a:cxn ang="0">
                  <a:pos x="89" y="597"/>
                </a:cxn>
                <a:cxn ang="0">
                  <a:pos x="117" y="682"/>
                </a:cxn>
                <a:cxn ang="0">
                  <a:pos x="138" y="768"/>
                </a:cxn>
                <a:cxn ang="0">
                  <a:pos x="158" y="856"/>
                </a:cxn>
                <a:cxn ang="0">
                  <a:pos x="174" y="943"/>
                </a:cxn>
                <a:cxn ang="0">
                  <a:pos x="187" y="1033"/>
                </a:cxn>
                <a:cxn ang="0">
                  <a:pos x="216" y="1075"/>
                </a:cxn>
                <a:cxn ang="0">
                  <a:pos x="261" y="1069"/>
                </a:cxn>
                <a:cxn ang="0">
                  <a:pos x="306" y="1063"/>
                </a:cxn>
                <a:cxn ang="0">
                  <a:pos x="352" y="1060"/>
                </a:cxn>
                <a:cxn ang="0">
                  <a:pos x="397" y="1056"/>
                </a:cxn>
                <a:cxn ang="0">
                  <a:pos x="443" y="1053"/>
                </a:cxn>
                <a:cxn ang="0">
                  <a:pos x="488" y="1052"/>
                </a:cxn>
                <a:cxn ang="0">
                  <a:pos x="533" y="1051"/>
                </a:cxn>
                <a:cxn ang="0">
                  <a:pos x="576" y="1051"/>
                </a:cxn>
                <a:cxn ang="0">
                  <a:pos x="616" y="1051"/>
                </a:cxn>
                <a:cxn ang="0">
                  <a:pos x="655" y="1052"/>
                </a:cxn>
                <a:cxn ang="0">
                  <a:pos x="693" y="1054"/>
                </a:cxn>
                <a:cxn ang="0">
                  <a:pos x="735" y="1048"/>
                </a:cxn>
                <a:cxn ang="0">
                  <a:pos x="784" y="1036"/>
                </a:cxn>
                <a:cxn ang="0">
                  <a:pos x="832" y="1022"/>
                </a:cxn>
                <a:cxn ang="0">
                  <a:pos x="882" y="1008"/>
                </a:cxn>
                <a:cxn ang="0">
                  <a:pos x="930" y="994"/>
                </a:cxn>
                <a:cxn ang="0">
                  <a:pos x="979" y="980"/>
                </a:cxn>
                <a:cxn ang="0">
                  <a:pos x="1028" y="966"/>
                </a:cxn>
                <a:cxn ang="0">
                  <a:pos x="1078" y="953"/>
                </a:cxn>
                <a:cxn ang="0">
                  <a:pos x="1096" y="886"/>
                </a:cxn>
                <a:cxn ang="0">
                  <a:pos x="1081" y="768"/>
                </a:cxn>
                <a:cxn ang="0">
                  <a:pos x="1061" y="652"/>
                </a:cxn>
                <a:cxn ang="0">
                  <a:pos x="1037" y="536"/>
                </a:cxn>
                <a:cxn ang="0">
                  <a:pos x="1008" y="419"/>
                </a:cxn>
                <a:cxn ang="0">
                  <a:pos x="975" y="303"/>
                </a:cxn>
                <a:cxn ang="0">
                  <a:pos x="935" y="183"/>
                </a:cxn>
                <a:cxn ang="0">
                  <a:pos x="890" y="62"/>
                </a:cxn>
              </a:cxnLst>
              <a:rect l="0" t="0" r="r" b="b"/>
              <a:pathLst>
                <a:path w="1102" h="1078">
                  <a:moveTo>
                    <a:pt x="864" y="0"/>
                  </a:moveTo>
                  <a:lnTo>
                    <a:pt x="836" y="6"/>
                  </a:lnTo>
                  <a:lnTo>
                    <a:pt x="807" y="13"/>
                  </a:lnTo>
                  <a:lnTo>
                    <a:pt x="778" y="19"/>
                  </a:lnTo>
                  <a:lnTo>
                    <a:pt x="750" y="28"/>
                  </a:lnTo>
                  <a:lnTo>
                    <a:pt x="723" y="34"/>
                  </a:lnTo>
                  <a:lnTo>
                    <a:pt x="696" y="42"/>
                  </a:lnTo>
                  <a:lnTo>
                    <a:pt x="670" y="52"/>
                  </a:lnTo>
                  <a:lnTo>
                    <a:pt x="643" y="60"/>
                  </a:lnTo>
                  <a:lnTo>
                    <a:pt x="617" y="69"/>
                  </a:lnTo>
                  <a:lnTo>
                    <a:pt x="591" y="78"/>
                  </a:lnTo>
                  <a:lnTo>
                    <a:pt x="565" y="87"/>
                  </a:lnTo>
                  <a:lnTo>
                    <a:pt x="539" y="97"/>
                  </a:lnTo>
                  <a:lnTo>
                    <a:pt x="515" y="107"/>
                  </a:lnTo>
                  <a:lnTo>
                    <a:pt x="490" y="116"/>
                  </a:lnTo>
                  <a:lnTo>
                    <a:pt x="466" y="127"/>
                  </a:lnTo>
                  <a:lnTo>
                    <a:pt x="440" y="136"/>
                  </a:lnTo>
                  <a:lnTo>
                    <a:pt x="416" y="146"/>
                  </a:lnTo>
                  <a:lnTo>
                    <a:pt x="392" y="157"/>
                  </a:lnTo>
                  <a:lnTo>
                    <a:pt x="368" y="166"/>
                  </a:lnTo>
                  <a:lnTo>
                    <a:pt x="344" y="176"/>
                  </a:lnTo>
                  <a:lnTo>
                    <a:pt x="319" y="185"/>
                  </a:lnTo>
                  <a:lnTo>
                    <a:pt x="295" y="196"/>
                  </a:lnTo>
                  <a:lnTo>
                    <a:pt x="271" y="205"/>
                  </a:lnTo>
                  <a:lnTo>
                    <a:pt x="247" y="214"/>
                  </a:lnTo>
                  <a:lnTo>
                    <a:pt x="223" y="223"/>
                  </a:lnTo>
                  <a:lnTo>
                    <a:pt x="198" y="233"/>
                  </a:lnTo>
                  <a:lnTo>
                    <a:pt x="174" y="241"/>
                  </a:lnTo>
                  <a:lnTo>
                    <a:pt x="149" y="250"/>
                  </a:lnTo>
                  <a:lnTo>
                    <a:pt x="125" y="258"/>
                  </a:lnTo>
                  <a:lnTo>
                    <a:pt x="100" y="265"/>
                  </a:lnTo>
                  <a:lnTo>
                    <a:pt x="75" y="273"/>
                  </a:lnTo>
                  <a:lnTo>
                    <a:pt x="50" y="280"/>
                  </a:lnTo>
                  <a:lnTo>
                    <a:pt x="43" y="294"/>
                  </a:lnTo>
                  <a:lnTo>
                    <a:pt x="37" y="307"/>
                  </a:lnTo>
                  <a:lnTo>
                    <a:pt x="30" y="320"/>
                  </a:lnTo>
                  <a:lnTo>
                    <a:pt x="24" y="334"/>
                  </a:lnTo>
                  <a:lnTo>
                    <a:pt x="19" y="347"/>
                  </a:lnTo>
                  <a:lnTo>
                    <a:pt x="13" y="360"/>
                  </a:lnTo>
                  <a:lnTo>
                    <a:pt x="6" y="373"/>
                  </a:lnTo>
                  <a:lnTo>
                    <a:pt x="0" y="387"/>
                  </a:lnTo>
                  <a:lnTo>
                    <a:pt x="21" y="428"/>
                  </a:lnTo>
                  <a:lnTo>
                    <a:pt x="39" y="470"/>
                  </a:lnTo>
                  <a:lnTo>
                    <a:pt x="58" y="513"/>
                  </a:lnTo>
                  <a:lnTo>
                    <a:pt x="74" y="554"/>
                  </a:lnTo>
                  <a:lnTo>
                    <a:pt x="89" y="597"/>
                  </a:lnTo>
                  <a:lnTo>
                    <a:pt x="103" y="639"/>
                  </a:lnTo>
                  <a:lnTo>
                    <a:pt x="117" y="682"/>
                  </a:lnTo>
                  <a:lnTo>
                    <a:pt x="128" y="726"/>
                  </a:lnTo>
                  <a:lnTo>
                    <a:pt x="138" y="768"/>
                  </a:lnTo>
                  <a:lnTo>
                    <a:pt x="149" y="812"/>
                  </a:lnTo>
                  <a:lnTo>
                    <a:pt x="158" y="856"/>
                  </a:lnTo>
                  <a:lnTo>
                    <a:pt x="166" y="900"/>
                  </a:lnTo>
                  <a:lnTo>
                    <a:pt x="174" y="943"/>
                  </a:lnTo>
                  <a:lnTo>
                    <a:pt x="181" y="988"/>
                  </a:lnTo>
                  <a:lnTo>
                    <a:pt x="187" y="1033"/>
                  </a:lnTo>
                  <a:lnTo>
                    <a:pt x="193" y="1078"/>
                  </a:lnTo>
                  <a:lnTo>
                    <a:pt x="216" y="1075"/>
                  </a:lnTo>
                  <a:lnTo>
                    <a:pt x="238" y="1071"/>
                  </a:lnTo>
                  <a:lnTo>
                    <a:pt x="261" y="1069"/>
                  </a:lnTo>
                  <a:lnTo>
                    <a:pt x="284" y="1066"/>
                  </a:lnTo>
                  <a:lnTo>
                    <a:pt x="306" y="1063"/>
                  </a:lnTo>
                  <a:lnTo>
                    <a:pt x="329" y="1061"/>
                  </a:lnTo>
                  <a:lnTo>
                    <a:pt x="352" y="1060"/>
                  </a:lnTo>
                  <a:lnTo>
                    <a:pt x="375" y="1057"/>
                  </a:lnTo>
                  <a:lnTo>
                    <a:pt x="397" y="1056"/>
                  </a:lnTo>
                  <a:lnTo>
                    <a:pt x="420" y="1054"/>
                  </a:lnTo>
                  <a:lnTo>
                    <a:pt x="443" y="1053"/>
                  </a:lnTo>
                  <a:lnTo>
                    <a:pt x="465" y="1052"/>
                  </a:lnTo>
                  <a:lnTo>
                    <a:pt x="488" y="1052"/>
                  </a:lnTo>
                  <a:lnTo>
                    <a:pt x="511" y="1051"/>
                  </a:lnTo>
                  <a:lnTo>
                    <a:pt x="533" y="1051"/>
                  </a:lnTo>
                  <a:lnTo>
                    <a:pt x="556" y="1051"/>
                  </a:lnTo>
                  <a:lnTo>
                    <a:pt x="576" y="1051"/>
                  </a:lnTo>
                  <a:lnTo>
                    <a:pt x="596" y="1051"/>
                  </a:lnTo>
                  <a:lnTo>
                    <a:pt x="616" y="1051"/>
                  </a:lnTo>
                  <a:lnTo>
                    <a:pt x="635" y="1052"/>
                  </a:lnTo>
                  <a:lnTo>
                    <a:pt x="655" y="1052"/>
                  </a:lnTo>
                  <a:lnTo>
                    <a:pt x="673" y="1053"/>
                  </a:lnTo>
                  <a:lnTo>
                    <a:pt x="693" y="1054"/>
                  </a:lnTo>
                  <a:lnTo>
                    <a:pt x="711" y="1055"/>
                  </a:lnTo>
                  <a:lnTo>
                    <a:pt x="735" y="1048"/>
                  </a:lnTo>
                  <a:lnTo>
                    <a:pt x="760" y="1041"/>
                  </a:lnTo>
                  <a:lnTo>
                    <a:pt x="784" y="1036"/>
                  </a:lnTo>
                  <a:lnTo>
                    <a:pt x="808" y="1029"/>
                  </a:lnTo>
                  <a:lnTo>
                    <a:pt x="832" y="1022"/>
                  </a:lnTo>
                  <a:lnTo>
                    <a:pt x="856" y="1015"/>
                  </a:lnTo>
                  <a:lnTo>
                    <a:pt x="882" y="1008"/>
                  </a:lnTo>
                  <a:lnTo>
                    <a:pt x="906" y="1001"/>
                  </a:lnTo>
                  <a:lnTo>
                    <a:pt x="930" y="994"/>
                  </a:lnTo>
                  <a:lnTo>
                    <a:pt x="954" y="987"/>
                  </a:lnTo>
                  <a:lnTo>
                    <a:pt x="979" y="980"/>
                  </a:lnTo>
                  <a:lnTo>
                    <a:pt x="1004" y="973"/>
                  </a:lnTo>
                  <a:lnTo>
                    <a:pt x="1028" y="966"/>
                  </a:lnTo>
                  <a:lnTo>
                    <a:pt x="1052" y="960"/>
                  </a:lnTo>
                  <a:lnTo>
                    <a:pt x="1078" y="953"/>
                  </a:lnTo>
                  <a:lnTo>
                    <a:pt x="1102" y="946"/>
                  </a:lnTo>
                  <a:lnTo>
                    <a:pt x="1096" y="886"/>
                  </a:lnTo>
                  <a:lnTo>
                    <a:pt x="1089" y="827"/>
                  </a:lnTo>
                  <a:lnTo>
                    <a:pt x="1081" y="768"/>
                  </a:lnTo>
                  <a:lnTo>
                    <a:pt x="1072" y="710"/>
                  </a:lnTo>
                  <a:lnTo>
                    <a:pt x="1061" y="652"/>
                  </a:lnTo>
                  <a:lnTo>
                    <a:pt x="1050" y="594"/>
                  </a:lnTo>
                  <a:lnTo>
                    <a:pt x="1037" y="536"/>
                  </a:lnTo>
                  <a:lnTo>
                    <a:pt x="1023" y="478"/>
                  </a:lnTo>
                  <a:lnTo>
                    <a:pt x="1008" y="419"/>
                  </a:lnTo>
                  <a:lnTo>
                    <a:pt x="992" y="362"/>
                  </a:lnTo>
                  <a:lnTo>
                    <a:pt x="975" y="303"/>
                  </a:lnTo>
                  <a:lnTo>
                    <a:pt x="955" y="243"/>
                  </a:lnTo>
                  <a:lnTo>
                    <a:pt x="935" y="183"/>
                  </a:lnTo>
                  <a:lnTo>
                    <a:pt x="913" y="123"/>
                  </a:lnTo>
                  <a:lnTo>
                    <a:pt x="890" y="62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7" name="Freeform 119"/>
            <p:cNvSpPr>
              <a:spLocks/>
            </p:cNvSpPr>
            <p:nvPr/>
          </p:nvSpPr>
          <p:spPr bwMode="auto">
            <a:xfrm>
              <a:off x="4462" y="1904"/>
              <a:ext cx="185" cy="191"/>
            </a:xfrm>
            <a:custGeom>
              <a:avLst/>
              <a:gdLst/>
              <a:ahLst/>
              <a:cxnLst>
                <a:cxn ang="0">
                  <a:pos x="226" y="377"/>
                </a:cxn>
                <a:cxn ang="0">
                  <a:pos x="261" y="362"/>
                </a:cxn>
                <a:cxn ang="0">
                  <a:pos x="293" y="341"/>
                </a:cxn>
                <a:cxn ang="0">
                  <a:pos x="319" y="316"/>
                </a:cxn>
                <a:cxn ang="0">
                  <a:pos x="341" y="286"/>
                </a:cxn>
                <a:cxn ang="0">
                  <a:pos x="357" y="252"/>
                </a:cxn>
                <a:cxn ang="0">
                  <a:pos x="366" y="216"/>
                </a:cxn>
                <a:cxn ang="0">
                  <a:pos x="369" y="178"/>
                </a:cxn>
                <a:cxn ang="0">
                  <a:pos x="363" y="138"/>
                </a:cxn>
                <a:cxn ang="0">
                  <a:pos x="356" y="119"/>
                </a:cxn>
                <a:cxn ang="0">
                  <a:pos x="348" y="102"/>
                </a:cxn>
                <a:cxn ang="0">
                  <a:pos x="339" y="84"/>
                </a:cxn>
                <a:cxn ang="0">
                  <a:pos x="327" y="69"/>
                </a:cxn>
                <a:cxn ang="0">
                  <a:pos x="315" y="55"/>
                </a:cxn>
                <a:cxn ang="0">
                  <a:pos x="302" y="43"/>
                </a:cxn>
                <a:cxn ang="0">
                  <a:pos x="287" y="32"/>
                </a:cxn>
                <a:cxn ang="0">
                  <a:pos x="271" y="22"/>
                </a:cxn>
                <a:cxn ang="0">
                  <a:pos x="255" y="14"/>
                </a:cxn>
                <a:cxn ang="0">
                  <a:pos x="237" y="8"/>
                </a:cxn>
                <a:cxn ang="0">
                  <a:pos x="220" y="4"/>
                </a:cxn>
                <a:cxn ang="0">
                  <a:pos x="202" y="0"/>
                </a:cxn>
                <a:cxn ang="0">
                  <a:pos x="183" y="0"/>
                </a:cxn>
                <a:cxn ang="0">
                  <a:pos x="165" y="0"/>
                </a:cxn>
                <a:cxn ang="0">
                  <a:pos x="145" y="4"/>
                </a:cxn>
                <a:cxn ang="0">
                  <a:pos x="127" y="8"/>
                </a:cxn>
                <a:cxn ang="0">
                  <a:pos x="92" y="23"/>
                </a:cxn>
                <a:cxn ang="0">
                  <a:pos x="62" y="45"/>
                </a:cxn>
                <a:cxn ang="0">
                  <a:pos x="38" y="70"/>
                </a:cxn>
                <a:cxn ang="0">
                  <a:pos x="20" y="100"/>
                </a:cxn>
                <a:cxn ang="0">
                  <a:pos x="7" y="134"/>
                </a:cxn>
                <a:cxn ang="0">
                  <a:pos x="0" y="168"/>
                </a:cxn>
                <a:cxn ang="0">
                  <a:pos x="0" y="206"/>
                </a:cxn>
                <a:cxn ang="0">
                  <a:pos x="6" y="244"/>
                </a:cxn>
                <a:cxn ang="0">
                  <a:pos x="11" y="263"/>
                </a:cxn>
                <a:cxn ang="0">
                  <a:pos x="18" y="280"/>
                </a:cxn>
                <a:cxn ang="0">
                  <a:pos x="28" y="297"/>
                </a:cxn>
                <a:cxn ang="0">
                  <a:pos x="38" y="312"/>
                </a:cxn>
                <a:cxn ang="0">
                  <a:pos x="48" y="326"/>
                </a:cxn>
                <a:cxn ang="0">
                  <a:pos x="61" y="339"/>
                </a:cxn>
                <a:cxn ang="0">
                  <a:pos x="74" y="349"/>
                </a:cxn>
                <a:cxn ang="0">
                  <a:pos x="89" y="360"/>
                </a:cxn>
                <a:cxn ang="0">
                  <a:pos x="104" y="368"/>
                </a:cxn>
                <a:cxn ang="0">
                  <a:pos x="119" y="375"/>
                </a:cxn>
                <a:cxn ang="0">
                  <a:pos x="136" y="379"/>
                </a:cxn>
                <a:cxn ang="0">
                  <a:pos x="152" y="383"/>
                </a:cxn>
                <a:cxn ang="0">
                  <a:pos x="170" y="384"/>
                </a:cxn>
                <a:cxn ang="0">
                  <a:pos x="189" y="384"/>
                </a:cxn>
                <a:cxn ang="0">
                  <a:pos x="207" y="381"/>
                </a:cxn>
                <a:cxn ang="0">
                  <a:pos x="226" y="377"/>
                </a:cxn>
              </a:cxnLst>
              <a:rect l="0" t="0" r="r" b="b"/>
              <a:pathLst>
                <a:path w="369" h="384">
                  <a:moveTo>
                    <a:pt x="226" y="377"/>
                  </a:moveTo>
                  <a:lnTo>
                    <a:pt x="261" y="362"/>
                  </a:lnTo>
                  <a:lnTo>
                    <a:pt x="293" y="341"/>
                  </a:lnTo>
                  <a:lnTo>
                    <a:pt x="319" y="316"/>
                  </a:lnTo>
                  <a:lnTo>
                    <a:pt x="341" y="286"/>
                  </a:lnTo>
                  <a:lnTo>
                    <a:pt x="357" y="252"/>
                  </a:lnTo>
                  <a:lnTo>
                    <a:pt x="366" y="216"/>
                  </a:lnTo>
                  <a:lnTo>
                    <a:pt x="369" y="178"/>
                  </a:lnTo>
                  <a:lnTo>
                    <a:pt x="363" y="138"/>
                  </a:lnTo>
                  <a:lnTo>
                    <a:pt x="356" y="119"/>
                  </a:lnTo>
                  <a:lnTo>
                    <a:pt x="348" y="102"/>
                  </a:lnTo>
                  <a:lnTo>
                    <a:pt x="339" y="84"/>
                  </a:lnTo>
                  <a:lnTo>
                    <a:pt x="327" y="69"/>
                  </a:lnTo>
                  <a:lnTo>
                    <a:pt x="315" y="55"/>
                  </a:lnTo>
                  <a:lnTo>
                    <a:pt x="302" y="43"/>
                  </a:lnTo>
                  <a:lnTo>
                    <a:pt x="287" y="32"/>
                  </a:lnTo>
                  <a:lnTo>
                    <a:pt x="271" y="22"/>
                  </a:lnTo>
                  <a:lnTo>
                    <a:pt x="255" y="14"/>
                  </a:lnTo>
                  <a:lnTo>
                    <a:pt x="237" y="8"/>
                  </a:lnTo>
                  <a:lnTo>
                    <a:pt x="220" y="4"/>
                  </a:lnTo>
                  <a:lnTo>
                    <a:pt x="202" y="0"/>
                  </a:lnTo>
                  <a:lnTo>
                    <a:pt x="183" y="0"/>
                  </a:lnTo>
                  <a:lnTo>
                    <a:pt x="165" y="0"/>
                  </a:lnTo>
                  <a:lnTo>
                    <a:pt x="145" y="4"/>
                  </a:lnTo>
                  <a:lnTo>
                    <a:pt x="127" y="8"/>
                  </a:lnTo>
                  <a:lnTo>
                    <a:pt x="92" y="23"/>
                  </a:lnTo>
                  <a:lnTo>
                    <a:pt x="62" y="45"/>
                  </a:lnTo>
                  <a:lnTo>
                    <a:pt x="38" y="70"/>
                  </a:lnTo>
                  <a:lnTo>
                    <a:pt x="20" y="100"/>
                  </a:lnTo>
                  <a:lnTo>
                    <a:pt x="7" y="134"/>
                  </a:lnTo>
                  <a:lnTo>
                    <a:pt x="0" y="168"/>
                  </a:lnTo>
                  <a:lnTo>
                    <a:pt x="0" y="206"/>
                  </a:lnTo>
                  <a:lnTo>
                    <a:pt x="6" y="244"/>
                  </a:lnTo>
                  <a:lnTo>
                    <a:pt x="11" y="263"/>
                  </a:lnTo>
                  <a:lnTo>
                    <a:pt x="18" y="280"/>
                  </a:lnTo>
                  <a:lnTo>
                    <a:pt x="28" y="297"/>
                  </a:lnTo>
                  <a:lnTo>
                    <a:pt x="38" y="312"/>
                  </a:lnTo>
                  <a:lnTo>
                    <a:pt x="48" y="326"/>
                  </a:lnTo>
                  <a:lnTo>
                    <a:pt x="61" y="339"/>
                  </a:lnTo>
                  <a:lnTo>
                    <a:pt x="74" y="349"/>
                  </a:lnTo>
                  <a:lnTo>
                    <a:pt x="89" y="360"/>
                  </a:lnTo>
                  <a:lnTo>
                    <a:pt x="104" y="368"/>
                  </a:lnTo>
                  <a:lnTo>
                    <a:pt x="119" y="375"/>
                  </a:lnTo>
                  <a:lnTo>
                    <a:pt x="136" y="379"/>
                  </a:lnTo>
                  <a:lnTo>
                    <a:pt x="152" y="383"/>
                  </a:lnTo>
                  <a:lnTo>
                    <a:pt x="170" y="384"/>
                  </a:lnTo>
                  <a:lnTo>
                    <a:pt x="189" y="384"/>
                  </a:lnTo>
                  <a:lnTo>
                    <a:pt x="207" y="381"/>
                  </a:lnTo>
                  <a:lnTo>
                    <a:pt x="226" y="3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8" name="Freeform 120"/>
            <p:cNvSpPr>
              <a:spLocks/>
            </p:cNvSpPr>
            <p:nvPr/>
          </p:nvSpPr>
          <p:spPr bwMode="auto">
            <a:xfrm>
              <a:off x="4525" y="1971"/>
              <a:ext cx="52" cy="54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6" y="62"/>
                </a:cxn>
                <a:cxn ang="0">
                  <a:pos x="92" y="41"/>
                </a:cxn>
                <a:cxn ang="0">
                  <a:pos x="86" y="21"/>
                </a:cxn>
                <a:cxn ang="0">
                  <a:pos x="80" y="0"/>
                </a:cxn>
                <a:cxn ang="0">
                  <a:pos x="70" y="3"/>
                </a:cxn>
                <a:cxn ang="0">
                  <a:pos x="59" y="6"/>
                </a:cxn>
                <a:cxn ang="0">
                  <a:pos x="49" y="9"/>
                </a:cxn>
                <a:cxn ang="0">
                  <a:pos x="40" y="11"/>
                </a:cxn>
                <a:cxn ang="0">
                  <a:pos x="29" y="15"/>
                </a:cxn>
                <a:cxn ang="0">
                  <a:pos x="19" y="18"/>
                </a:cxn>
                <a:cxn ang="0">
                  <a:pos x="10" y="21"/>
                </a:cxn>
                <a:cxn ang="0">
                  <a:pos x="0" y="24"/>
                </a:cxn>
                <a:cxn ang="0">
                  <a:pos x="5" y="45"/>
                </a:cxn>
                <a:cxn ang="0">
                  <a:pos x="10" y="66"/>
                </a:cxn>
                <a:cxn ang="0">
                  <a:pos x="16" y="86"/>
                </a:cxn>
                <a:cxn ang="0">
                  <a:pos x="21" y="107"/>
                </a:cxn>
                <a:cxn ang="0">
                  <a:pos x="32" y="104"/>
                </a:cxn>
                <a:cxn ang="0">
                  <a:pos x="41" y="101"/>
                </a:cxn>
                <a:cxn ang="0">
                  <a:pos x="51" y="98"/>
                </a:cxn>
                <a:cxn ang="0">
                  <a:pos x="62" y="96"/>
                </a:cxn>
                <a:cxn ang="0">
                  <a:pos x="71" y="93"/>
                </a:cxn>
                <a:cxn ang="0">
                  <a:pos x="81" y="90"/>
                </a:cxn>
                <a:cxn ang="0">
                  <a:pos x="92" y="88"/>
                </a:cxn>
                <a:cxn ang="0">
                  <a:pos x="102" y="84"/>
                </a:cxn>
              </a:cxnLst>
              <a:rect l="0" t="0" r="r" b="b"/>
              <a:pathLst>
                <a:path w="102" h="107">
                  <a:moveTo>
                    <a:pt x="102" y="84"/>
                  </a:moveTo>
                  <a:lnTo>
                    <a:pt x="96" y="62"/>
                  </a:lnTo>
                  <a:lnTo>
                    <a:pt x="92" y="41"/>
                  </a:lnTo>
                  <a:lnTo>
                    <a:pt x="86" y="21"/>
                  </a:lnTo>
                  <a:lnTo>
                    <a:pt x="80" y="0"/>
                  </a:lnTo>
                  <a:lnTo>
                    <a:pt x="70" y="3"/>
                  </a:lnTo>
                  <a:lnTo>
                    <a:pt x="59" y="6"/>
                  </a:lnTo>
                  <a:lnTo>
                    <a:pt x="49" y="9"/>
                  </a:lnTo>
                  <a:lnTo>
                    <a:pt x="40" y="11"/>
                  </a:lnTo>
                  <a:lnTo>
                    <a:pt x="29" y="15"/>
                  </a:lnTo>
                  <a:lnTo>
                    <a:pt x="19" y="18"/>
                  </a:lnTo>
                  <a:lnTo>
                    <a:pt x="10" y="21"/>
                  </a:lnTo>
                  <a:lnTo>
                    <a:pt x="0" y="24"/>
                  </a:lnTo>
                  <a:lnTo>
                    <a:pt x="5" y="45"/>
                  </a:lnTo>
                  <a:lnTo>
                    <a:pt x="10" y="66"/>
                  </a:lnTo>
                  <a:lnTo>
                    <a:pt x="16" y="86"/>
                  </a:lnTo>
                  <a:lnTo>
                    <a:pt x="21" y="107"/>
                  </a:lnTo>
                  <a:lnTo>
                    <a:pt x="32" y="104"/>
                  </a:lnTo>
                  <a:lnTo>
                    <a:pt x="41" y="101"/>
                  </a:lnTo>
                  <a:lnTo>
                    <a:pt x="51" y="98"/>
                  </a:lnTo>
                  <a:lnTo>
                    <a:pt x="62" y="96"/>
                  </a:lnTo>
                  <a:lnTo>
                    <a:pt x="71" y="93"/>
                  </a:lnTo>
                  <a:lnTo>
                    <a:pt x="81" y="90"/>
                  </a:lnTo>
                  <a:lnTo>
                    <a:pt x="92" y="88"/>
                  </a:lnTo>
                  <a:lnTo>
                    <a:pt x="102" y="84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9" name="Freeform 121"/>
            <p:cNvSpPr>
              <a:spLocks/>
            </p:cNvSpPr>
            <p:nvPr/>
          </p:nvSpPr>
          <p:spPr bwMode="auto">
            <a:xfrm>
              <a:off x="4442" y="2117"/>
              <a:ext cx="311" cy="85"/>
            </a:xfrm>
            <a:custGeom>
              <a:avLst/>
              <a:gdLst/>
              <a:ahLst/>
              <a:cxnLst>
                <a:cxn ang="0">
                  <a:pos x="612" y="18"/>
                </a:cxn>
                <a:cxn ang="0">
                  <a:pos x="605" y="8"/>
                </a:cxn>
                <a:cxn ang="0">
                  <a:pos x="596" y="2"/>
                </a:cxn>
                <a:cxn ang="0">
                  <a:pos x="585" y="0"/>
                </a:cxn>
                <a:cxn ang="0">
                  <a:pos x="542" y="11"/>
                </a:cxn>
                <a:cxn ang="0">
                  <a:pos x="469" y="32"/>
                </a:cxn>
                <a:cxn ang="0">
                  <a:pos x="398" y="51"/>
                </a:cxn>
                <a:cxn ang="0">
                  <a:pos x="328" y="72"/>
                </a:cxn>
                <a:cxn ang="0">
                  <a:pos x="257" y="92"/>
                </a:cxn>
                <a:cxn ang="0">
                  <a:pos x="188" y="111"/>
                </a:cxn>
                <a:cxn ang="0">
                  <a:pos x="119" y="131"/>
                </a:cxn>
                <a:cxn ang="0">
                  <a:pos x="49" y="151"/>
                </a:cxn>
                <a:cxn ang="0">
                  <a:pos x="10" y="162"/>
                </a:cxn>
                <a:cxn ang="0">
                  <a:pos x="3" y="167"/>
                </a:cxn>
                <a:cxn ang="0">
                  <a:pos x="14" y="168"/>
                </a:cxn>
                <a:cxn ang="0">
                  <a:pos x="41" y="165"/>
                </a:cxn>
                <a:cxn ang="0">
                  <a:pos x="67" y="163"/>
                </a:cxn>
                <a:cxn ang="0">
                  <a:pos x="94" y="162"/>
                </a:cxn>
                <a:cxn ang="0">
                  <a:pos x="120" y="161"/>
                </a:cxn>
                <a:cxn ang="0">
                  <a:pos x="148" y="160"/>
                </a:cxn>
                <a:cxn ang="0">
                  <a:pos x="174" y="159"/>
                </a:cxn>
                <a:cxn ang="0">
                  <a:pos x="201" y="159"/>
                </a:cxn>
                <a:cxn ang="0">
                  <a:pos x="234" y="159"/>
                </a:cxn>
                <a:cxn ang="0">
                  <a:pos x="274" y="159"/>
                </a:cxn>
                <a:cxn ang="0">
                  <a:pos x="313" y="160"/>
                </a:cxn>
                <a:cxn ang="0">
                  <a:pos x="351" y="162"/>
                </a:cxn>
                <a:cxn ang="0">
                  <a:pos x="385" y="159"/>
                </a:cxn>
                <a:cxn ang="0">
                  <a:pos x="416" y="149"/>
                </a:cxn>
                <a:cxn ang="0">
                  <a:pos x="448" y="141"/>
                </a:cxn>
                <a:cxn ang="0">
                  <a:pos x="480" y="132"/>
                </a:cxn>
                <a:cxn ang="0">
                  <a:pos x="512" y="124"/>
                </a:cxn>
                <a:cxn ang="0">
                  <a:pos x="543" y="115"/>
                </a:cxn>
                <a:cxn ang="0">
                  <a:pos x="575" y="106"/>
                </a:cxn>
                <a:cxn ang="0">
                  <a:pos x="608" y="96"/>
                </a:cxn>
                <a:cxn ang="0">
                  <a:pos x="622" y="74"/>
                </a:cxn>
                <a:cxn ang="0">
                  <a:pos x="616" y="41"/>
                </a:cxn>
              </a:cxnLst>
              <a:rect l="0" t="0" r="r" b="b"/>
              <a:pathLst>
                <a:path w="624" h="169">
                  <a:moveTo>
                    <a:pt x="613" y="24"/>
                  </a:moveTo>
                  <a:lnTo>
                    <a:pt x="612" y="18"/>
                  </a:lnTo>
                  <a:lnTo>
                    <a:pt x="609" y="12"/>
                  </a:lnTo>
                  <a:lnTo>
                    <a:pt x="605" y="8"/>
                  </a:lnTo>
                  <a:lnTo>
                    <a:pt x="602" y="4"/>
                  </a:lnTo>
                  <a:lnTo>
                    <a:pt x="596" y="2"/>
                  </a:lnTo>
                  <a:lnTo>
                    <a:pt x="590" y="1"/>
                  </a:lnTo>
                  <a:lnTo>
                    <a:pt x="585" y="0"/>
                  </a:lnTo>
                  <a:lnTo>
                    <a:pt x="579" y="1"/>
                  </a:lnTo>
                  <a:lnTo>
                    <a:pt x="542" y="11"/>
                  </a:lnTo>
                  <a:lnTo>
                    <a:pt x="505" y="21"/>
                  </a:lnTo>
                  <a:lnTo>
                    <a:pt x="469" y="32"/>
                  </a:lnTo>
                  <a:lnTo>
                    <a:pt x="434" y="41"/>
                  </a:lnTo>
                  <a:lnTo>
                    <a:pt x="398" y="51"/>
                  </a:lnTo>
                  <a:lnTo>
                    <a:pt x="363" y="62"/>
                  </a:lnTo>
                  <a:lnTo>
                    <a:pt x="328" y="72"/>
                  </a:lnTo>
                  <a:lnTo>
                    <a:pt x="293" y="81"/>
                  </a:lnTo>
                  <a:lnTo>
                    <a:pt x="257" y="92"/>
                  </a:lnTo>
                  <a:lnTo>
                    <a:pt x="223" y="101"/>
                  </a:lnTo>
                  <a:lnTo>
                    <a:pt x="188" y="111"/>
                  </a:lnTo>
                  <a:lnTo>
                    <a:pt x="154" y="122"/>
                  </a:lnTo>
                  <a:lnTo>
                    <a:pt x="119" y="131"/>
                  </a:lnTo>
                  <a:lnTo>
                    <a:pt x="85" y="141"/>
                  </a:lnTo>
                  <a:lnTo>
                    <a:pt x="49" y="151"/>
                  </a:lnTo>
                  <a:lnTo>
                    <a:pt x="14" y="161"/>
                  </a:lnTo>
                  <a:lnTo>
                    <a:pt x="10" y="162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0" y="169"/>
                  </a:lnTo>
                  <a:lnTo>
                    <a:pt x="14" y="168"/>
                  </a:lnTo>
                  <a:lnTo>
                    <a:pt x="27" y="167"/>
                  </a:lnTo>
                  <a:lnTo>
                    <a:pt x="41" y="165"/>
                  </a:lnTo>
                  <a:lnTo>
                    <a:pt x="53" y="164"/>
                  </a:lnTo>
                  <a:lnTo>
                    <a:pt x="67" y="163"/>
                  </a:lnTo>
                  <a:lnTo>
                    <a:pt x="81" y="163"/>
                  </a:lnTo>
                  <a:lnTo>
                    <a:pt x="94" y="162"/>
                  </a:lnTo>
                  <a:lnTo>
                    <a:pt x="108" y="161"/>
                  </a:lnTo>
                  <a:lnTo>
                    <a:pt x="120" y="161"/>
                  </a:lnTo>
                  <a:lnTo>
                    <a:pt x="134" y="160"/>
                  </a:lnTo>
                  <a:lnTo>
                    <a:pt x="148" y="160"/>
                  </a:lnTo>
                  <a:lnTo>
                    <a:pt x="161" y="160"/>
                  </a:lnTo>
                  <a:lnTo>
                    <a:pt x="174" y="159"/>
                  </a:lnTo>
                  <a:lnTo>
                    <a:pt x="187" y="159"/>
                  </a:lnTo>
                  <a:lnTo>
                    <a:pt x="201" y="159"/>
                  </a:lnTo>
                  <a:lnTo>
                    <a:pt x="214" y="159"/>
                  </a:lnTo>
                  <a:lnTo>
                    <a:pt x="234" y="159"/>
                  </a:lnTo>
                  <a:lnTo>
                    <a:pt x="254" y="159"/>
                  </a:lnTo>
                  <a:lnTo>
                    <a:pt x="274" y="159"/>
                  </a:lnTo>
                  <a:lnTo>
                    <a:pt x="293" y="160"/>
                  </a:lnTo>
                  <a:lnTo>
                    <a:pt x="313" y="160"/>
                  </a:lnTo>
                  <a:lnTo>
                    <a:pt x="331" y="161"/>
                  </a:lnTo>
                  <a:lnTo>
                    <a:pt x="351" y="162"/>
                  </a:lnTo>
                  <a:lnTo>
                    <a:pt x="369" y="163"/>
                  </a:lnTo>
                  <a:lnTo>
                    <a:pt x="385" y="159"/>
                  </a:lnTo>
                  <a:lnTo>
                    <a:pt x="400" y="154"/>
                  </a:lnTo>
                  <a:lnTo>
                    <a:pt x="416" y="149"/>
                  </a:lnTo>
                  <a:lnTo>
                    <a:pt x="433" y="146"/>
                  </a:lnTo>
                  <a:lnTo>
                    <a:pt x="448" y="141"/>
                  </a:lnTo>
                  <a:lnTo>
                    <a:pt x="464" y="137"/>
                  </a:lnTo>
                  <a:lnTo>
                    <a:pt x="480" y="132"/>
                  </a:lnTo>
                  <a:lnTo>
                    <a:pt x="496" y="127"/>
                  </a:lnTo>
                  <a:lnTo>
                    <a:pt x="512" y="124"/>
                  </a:lnTo>
                  <a:lnTo>
                    <a:pt x="527" y="119"/>
                  </a:lnTo>
                  <a:lnTo>
                    <a:pt x="543" y="115"/>
                  </a:lnTo>
                  <a:lnTo>
                    <a:pt x="559" y="110"/>
                  </a:lnTo>
                  <a:lnTo>
                    <a:pt x="575" y="106"/>
                  </a:lnTo>
                  <a:lnTo>
                    <a:pt x="592" y="101"/>
                  </a:lnTo>
                  <a:lnTo>
                    <a:pt x="608" y="96"/>
                  </a:lnTo>
                  <a:lnTo>
                    <a:pt x="624" y="92"/>
                  </a:lnTo>
                  <a:lnTo>
                    <a:pt x="622" y="74"/>
                  </a:lnTo>
                  <a:lnTo>
                    <a:pt x="619" y="57"/>
                  </a:lnTo>
                  <a:lnTo>
                    <a:pt x="616" y="41"/>
                  </a:lnTo>
                  <a:lnTo>
                    <a:pt x="613" y="24"/>
                  </a:lnTo>
                  <a:close/>
                </a:path>
              </a:pathLst>
            </a:custGeom>
            <a:solidFill>
              <a:srgbClr val="3F9E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90" name="Freeform 122"/>
            <p:cNvSpPr>
              <a:spLocks/>
            </p:cNvSpPr>
            <p:nvPr/>
          </p:nvSpPr>
          <p:spPr bwMode="auto">
            <a:xfrm>
              <a:off x="4316" y="1690"/>
              <a:ext cx="354" cy="222"/>
            </a:xfrm>
            <a:custGeom>
              <a:avLst/>
              <a:gdLst/>
              <a:ahLst/>
              <a:cxnLst>
                <a:cxn ang="0">
                  <a:pos x="122" y="442"/>
                </a:cxn>
                <a:cxn ang="0">
                  <a:pos x="156" y="432"/>
                </a:cxn>
                <a:cxn ang="0">
                  <a:pos x="189" y="420"/>
                </a:cxn>
                <a:cxn ang="0">
                  <a:pos x="222" y="410"/>
                </a:cxn>
                <a:cxn ang="0">
                  <a:pos x="257" y="398"/>
                </a:cxn>
                <a:cxn ang="0">
                  <a:pos x="290" y="387"/>
                </a:cxn>
                <a:cxn ang="0">
                  <a:pos x="324" y="375"/>
                </a:cxn>
                <a:cxn ang="0">
                  <a:pos x="358" y="364"/>
                </a:cxn>
                <a:cxn ang="0">
                  <a:pos x="393" y="352"/>
                </a:cxn>
                <a:cxn ang="0">
                  <a:pos x="429" y="340"/>
                </a:cxn>
                <a:cxn ang="0">
                  <a:pos x="463" y="328"/>
                </a:cxn>
                <a:cxn ang="0">
                  <a:pos x="499" y="317"/>
                </a:cxn>
                <a:cxn ang="0">
                  <a:pos x="536" y="305"/>
                </a:cxn>
                <a:cxn ang="0">
                  <a:pos x="573" y="292"/>
                </a:cxn>
                <a:cxn ang="0">
                  <a:pos x="610" y="282"/>
                </a:cxn>
                <a:cxn ang="0">
                  <a:pos x="648" y="270"/>
                </a:cxn>
                <a:cxn ang="0">
                  <a:pos x="687" y="259"/>
                </a:cxn>
                <a:cxn ang="0">
                  <a:pos x="698" y="253"/>
                </a:cxn>
                <a:cxn ang="0">
                  <a:pos x="706" y="243"/>
                </a:cxn>
                <a:cxn ang="0">
                  <a:pos x="710" y="231"/>
                </a:cxn>
                <a:cxn ang="0">
                  <a:pos x="709" y="219"/>
                </a:cxn>
                <a:cxn ang="0">
                  <a:pos x="700" y="191"/>
                </a:cxn>
                <a:cxn ang="0">
                  <a:pos x="689" y="163"/>
                </a:cxn>
                <a:cxn ang="0">
                  <a:pos x="680" y="137"/>
                </a:cxn>
                <a:cxn ang="0">
                  <a:pos x="670" y="109"/>
                </a:cxn>
                <a:cxn ang="0">
                  <a:pos x="660" y="83"/>
                </a:cxn>
                <a:cxn ang="0">
                  <a:pos x="649" y="55"/>
                </a:cxn>
                <a:cxn ang="0">
                  <a:pos x="638" y="27"/>
                </a:cxn>
                <a:cxn ang="0">
                  <a:pos x="627" y="0"/>
                </a:cxn>
                <a:cxn ang="0">
                  <a:pos x="584" y="12"/>
                </a:cxn>
                <a:cxn ang="0">
                  <a:pos x="543" y="26"/>
                </a:cxn>
                <a:cxn ang="0">
                  <a:pos x="501" y="41"/>
                </a:cxn>
                <a:cxn ang="0">
                  <a:pos x="462" y="56"/>
                </a:cxn>
                <a:cxn ang="0">
                  <a:pos x="422" y="71"/>
                </a:cxn>
                <a:cxn ang="0">
                  <a:pos x="383" y="86"/>
                </a:cxn>
                <a:cxn ang="0">
                  <a:pos x="345" y="101"/>
                </a:cxn>
                <a:cxn ang="0">
                  <a:pos x="307" y="117"/>
                </a:cxn>
                <a:cxn ang="0">
                  <a:pos x="269" y="132"/>
                </a:cxn>
                <a:cxn ang="0">
                  <a:pos x="231" y="148"/>
                </a:cxn>
                <a:cxn ang="0">
                  <a:pos x="193" y="163"/>
                </a:cxn>
                <a:cxn ang="0">
                  <a:pos x="154" y="178"/>
                </a:cxn>
                <a:cxn ang="0">
                  <a:pos x="116" y="192"/>
                </a:cxn>
                <a:cxn ang="0">
                  <a:pos x="77" y="206"/>
                </a:cxn>
                <a:cxn ang="0">
                  <a:pos x="39" y="219"/>
                </a:cxn>
                <a:cxn ang="0">
                  <a:pos x="0" y="231"/>
                </a:cxn>
                <a:cxn ang="0">
                  <a:pos x="12" y="255"/>
                </a:cxn>
                <a:cxn ang="0">
                  <a:pos x="23" y="279"/>
                </a:cxn>
                <a:cxn ang="0">
                  <a:pos x="35" y="302"/>
                </a:cxn>
                <a:cxn ang="0">
                  <a:pos x="45" y="326"/>
                </a:cxn>
                <a:cxn ang="0">
                  <a:pos x="55" y="349"/>
                </a:cxn>
                <a:cxn ang="0">
                  <a:pos x="66" y="373"/>
                </a:cxn>
                <a:cxn ang="0">
                  <a:pos x="75" y="397"/>
                </a:cxn>
                <a:cxn ang="0">
                  <a:pos x="84" y="421"/>
                </a:cxn>
                <a:cxn ang="0">
                  <a:pos x="88" y="427"/>
                </a:cxn>
                <a:cxn ang="0">
                  <a:pos x="91" y="432"/>
                </a:cxn>
                <a:cxn ang="0">
                  <a:pos x="96" y="436"/>
                </a:cxn>
                <a:cxn ang="0">
                  <a:pos x="100" y="440"/>
                </a:cxn>
                <a:cxn ang="0">
                  <a:pos x="105" y="442"/>
                </a:cxn>
                <a:cxn ang="0">
                  <a:pos x="111" y="443"/>
                </a:cxn>
                <a:cxn ang="0">
                  <a:pos x="116" y="443"/>
                </a:cxn>
                <a:cxn ang="0">
                  <a:pos x="122" y="442"/>
                </a:cxn>
              </a:cxnLst>
              <a:rect l="0" t="0" r="r" b="b"/>
              <a:pathLst>
                <a:path w="710" h="443">
                  <a:moveTo>
                    <a:pt x="122" y="442"/>
                  </a:moveTo>
                  <a:lnTo>
                    <a:pt x="156" y="432"/>
                  </a:lnTo>
                  <a:lnTo>
                    <a:pt x="189" y="420"/>
                  </a:lnTo>
                  <a:lnTo>
                    <a:pt x="222" y="410"/>
                  </a:lnTo>
                  <a:lnTo>
                    <a:pt x="257" y="398"/>
                  </a:lnTo>
                  <a:lnTo>
                    <a:pt x="290" y="387"/>
                  </a:lnTo>
                  <a:lnTo>
                    <a:pt x="324" y="375"/>
                  </a:lnTo>
                  <a:lnTo>
                    <a:pt x="358" y="364"/>
                  </a:lnTo>
                  <a:lnTo>
                    <a:pt x="393" y="352"/>
                  </a:lnTo>
                  <a:lnTo>
                    <a:pt x="429" y="340"/>
                  </a:lnTo>
                  <a:lnTo>
                    <a:pt x="463" y="328"/>
                  </a:lnTo>
                  <a:lnTo>
                    <a:pt x="499" y="317"/>
                  </a:lnTo>
                  <a:lnTo>
                    <a:pt x="536" y="305"/>
                  </a:lnTo>
                  <a:lnTo>
                    <a:pt x="573" y="292"/>
                  </a:lnTo>
                  <a:lnTo>
                    <a:pt x="610" y="282"/>
                  </a:lnTo>
                  <a:lnTo>
                    <a:pt x="648" y="270"/>
                  </a:lnTo>
                  <a:lnTo>
                    <a:pt x="687" y="259"/>
                  </a:lnTo>
                  <a:lnTo>
                    <a:pt x="698" y="253"/>
                  </a:lnTo>
                  <a:lnTo>
                    <a:pt x="706" y="243"/>
                  </a:lnTo>
                  <a:lnTo>
                    <a:pt x="710" y="231"/>
                  </a:lnTo>
                  <a:lnTo>
                    <a:pt x="709" y="219"/>
                  </a:lnTo>
                  <a:lnTo>
                    <a:pt x="700" y="191"/>
                  </a:lnTo>
                  <a:lnTo>
                    <a:pt x="689" y="163"/>
                  </a:lnTo>
                  <a:lnTo>
                    <a:pt x="680" y="137"/>
                  </a:lnTo>
                  <a:lnTo>
                    <a:pt x="670" y="109"/>
                  </a:lnTo>
                  <a:lnTo>
                    <a:pt x="660" y="83"/>
                  </a:lnTo>
                  <a:lnTo>
                    <a:pt x="649" y="55"/>
                  </a:lnTo>
                  <a:lnTo>
                    <a:pt x="638" y="27"/>
                  </a:lnTo>
                  <a:lnTo>
                    <a:pt x="627" y="0"/>
                  </a:lnTo>
                  <a:lnTo>
                    <a:pt x="584" y="12"/>
                  </a:lnTo>
                  <a:lnTo>
                    <a:pt x="543" y="26"/>
                  </a:lnTo>
                  <a:lnTo>
                    <a:pt x="501" y="41"/>
                  </a:lnTo>
                  <a:lnTo>
                    <a:pt x="462" y="56"/>
                  </a:lnTo>
                  <a:lnTo>
                    <a:pt x="422" y="71"/>
                  </a:lnTo>
                  <a:lnTo>
                    <a:pt x="383" y="86"/>
                  </a:lnTo>
                  <a:lnTo>
                    <a:pt x="345" y="101"/>
                  </a:lnTo>
                  <a:lnTo>
                    <a:pt x="307" y="117"/>
                  </a:lnTo>
                  <a:lnTo>
                    <a:pt x="269" y="132"/>
                  </a:lnTo>
                  <a:lnTo>
                    <a:pt x="231" y="148"/>
                  </a:lnTo>
                  <a:lnTo>
                    <a:pt x="193" y="163"/>
                  </a:lnTo>
                  <a:lnTo>
                    <a:pt x="154" y="178"/>
                  </a:lnTo>
                  <a:lnTo>
                    <a:pt x="116" y="192"/>
                  </a:lnTo>
                  <a:lnTo>
                    <a:pt x="77" y="206"/>
                  </a:lnTo>
                  <a:lnTo>
                    <a:pt x="39" y="219"/>
                  </a:lnTo>
                  <a:lnTo>
                    <a:pt x="0" y="231"/>
                  </a:lnTo>
                  <a:lnTo>
                    <a:pt x="12" y="255"/>
                  </a:lnTo>
                  <a:lnTo>
                    <a:pt x="23" y="279"/>
                  </a:lnTo>
                  <a:lnTo>
                    <a:pt x="35" y="302"/>
                  </a:lnTo>
                  <a:lnTo>
                    <a:pt x="45" y="326"/>
                  </a:lnTo>
                  <a:lnTo>
                    <a:pt x="55" y="349"/>
                  </a:lnTo>
                  <a:lnTo>
                    <a:pt x="66" y="373"/>
                  </a:lnTo>
                  <a:lnTo>
                    <a:pt x="75" y="397"/>
                  </a:lnTo>
                  <a:lnTo>
                    <a:pt x="84" y="421"/>
                  </a:lnTo>
                  <a:lnTo>
                    <a:pt x="88" y="427"/>
                  </a:lnTo>
                  <a:lnTo>
                    <a:pt x="91" y="432"/>
                  </a:lnTo>
                  <a:lnTo>
                    <a:pt x="96" y="436"/>
                  </a:lnTo>
                  <a:lnTo>
                    <a:pt x="100" y="440"/>
                  </a:lnTo>
                  <a:lnTo>
                    <a:pt x="105" y="442"/>
                  </a:lnTo>
                  <a:lnTo>
                    <a:pt x="111" y="443"/>
                  </a:lnTo>
                  <a:lnTo>
                    <a:pt x="116" y="443"/>
                  </a:lnTo>
                  <a:lnTo>
                    <a:pt x="122" y="442"/>
                  </a:lnTo>
                  <a:close/>
                </a:path>
              </a:pathLst>
            </a:custGeom>
            <a:solidFill>
              <a:srgbClr val="3F9E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91" name="Freeform 123"/>
            <p:cNvSpPr>
              <a:spLocks/>
            </p:cNvSpPr>
            <p:nvPr/>
          </p:nvSpPr>
          <p:spPr bwMode="auto">
            <a:xfrm>
              <a:off x="4555" y="1720"/>
              <a:ext cx="88" cy="98"/>
            </a:xfrm>
            <a:custGeom>
              <a:avLst/>
              <a:gdLst/>
              <a:ahLst/>
              <a:cxnLst>
                <a:cxn ang="0">
                  <a:pos x="177" y="160"/>
                </a:cxn>
                <a:cxn ang="0">
                  <a:pos x="170" y="139"/>
                </a:cxn>
                <a:cxn ang="0">
                  <a:pos x="163" y="119"/>
                </a:cxn>
                <a:cxn ang="0">
                  <a:pos x="156" y="100"/>
                </a:cxn>
                <a:cxn ang="0">
                  <a:pos x="148" y="79"/>
                </a:cxn>
                <a:cxn ang="0">
                  <a:pos x="141" y="60"/>
                </a:cxn>
                <a:cxn ang="0">
                  <a:pos x="133" y="40"/>
                </a:cxn>
                <a:cxn ang="0">
                  <a:pos x="125" y="20"/>
                </a:cxn>
                <a:cxn ang="0">
                  <a:pos x="117" y="0"/>
                </a:cxn>
                <a:cxn ang="0">
                  <a:pos x="102" y="4"/>
                </a:cxn>
                <a:cxn ang="0">
                  <a:pos x="88" y="9"/>
                </a:cxn>
                <a:cxn ang="0">
                  <a:pos x="73" y="13"/>
                </a:cxn>
                <a:cxn ang="0">
                  <a:pos x="59" y="19"/>
                </a:cxn>
                <a:cxn ang="0">
                  <a:pos x="44" y="24"/>
                </a:cxn>
                <a:cxn ang="0">
                  <a:pos x="29" y="28"/>
                </a:cxn>
                <a:cxn ang="0">
                  <a:pos x="15" y="34"/>
                </a:cxn>
                <a:cxn ang="0">
                  <a:pos x="0" y="39"/>
                </a:cxn>
                <a:cxn ang="0">
                  <a:pos x="9" y="58"/>
                </a:cxn>
                <a:cxn ang="0">
                  <a:pos x="15" y="79"/>
                </a:cxn>
                <a:cxn ang="0">
                  <a:pos x="23" y="99"/>
                </a:cxn>
                <a:cxn ang="0">
                  <a:pos x="30" y="118"/>
                </a:cxn>
                <a:cxn ang="0">
                  <a:pos x="37" y="138"/>
                </a:cxn>
                <a:cxn ang="0">
                  <a:pos x="44" y="157"/>
                </a:cxn>
                <a:cxn ang="0">
                  <a:pos x="51" y="177"/>
                </a:cxn>
                <a:cxn ang="0">
                  <a:pos x="58" y="197"/>
                </a:cxn>
                <a:cxn ang="0">
                  <a:pos x="73" y="192"/>
                </a:cxn>
                <a:cxn ang="0">
                  <a:pos x="87" y="187"/>
                </a:cxn>
                <a:cxn ang="0">
                  <a:pos x="102" y="183"/>
                </a:cxn>
                <a:cxn ang="0">
                  <a:pos x="117" y="178"/>
                </a:cxn>
                <a:cxn ang="0">
                  <a:pos x="132" y="174"/>
                </a:cxn>
                <a:cxn ang="0">
                  <a:pos x="147" y="169"/>
                </a:cxn>
                <a:cxn ang="0">
                  <a:pos x="162" y="164"/>
                </a:cxn>
                <a:cxn ang="0">
                  <a:pos x="177" y="160"/>
                </a:cxn>
              </a:cxnLst>
              <a:rect l="0" t="0" r="r" b="b"/>
              <a:pathLst>
                <a:path w="177" h="197">
                  <a:moveTo>
                    <a:pt x="177" y="160"/>
                  </a:moveTo>
                  <a:lnTo>
                    <a:pt x="170" y="139"/>
                  </a:lnTo>
                  <a:lnTo>
                    <a:pt x="163" y="119"/>
                  </a:lnTo>
                  <a:lnTo>
                    <a:pt x="156" y="100"/>
                  </a:lnTo>
                  <a:lnTo>
                    <a:pt x="148" y="79"/>
                  </a:lnTo>
                  <a:lnTo>
                    <a:pt x="141" y="60"/>
                  </a:lnTo>
                  <a:lnTo>
                    <a:pt x="133" y="40"/>
                  </a:lnTo>
                  <a:lnTo>
                    <a:pt x="125" y="20"/>
                  </a:lnTo>
                  <a:lnTo>
                    <a:pt x="117" y="0"/>
                  </a:lnTo>
                  <a:lnTo>
                    <a:pt x="102" y="4"/>
                  </a:lnTo>
                  <a:lnTo>
                    <a:pt x="88" y="9"/>
                  </a:lnTo>
                  <a:lnTo>
                    <a:pt x="73" y="13"/>
                  </a:lnTo>
                  <a:lnTo>
                    <a:pt x="59" y="19"/>
                  </a:lnTo>
                  <a:lnTo>
                    <a:pt x="44" y="24"/>
                  </a:lnTo>
                  <a:lnTo>
                    <a:pt x="29" y="28"/>
                  </a:lnTo>
                  <a:lnTo>
                    <a:pt x="15" y="34"/>
                  </a:lnTo>
                  <a:lnTo>
                    <a:pt x="0" y="39"/>
                  </a:lnTo>
                  <a:lnTo>
                    <a:pt x="9" y="58"/>
                  </a:lnTo>
                  <a:lnTo>
                    <a:pt x="15" y="79"/>
                  </a:lnTo>
                  <a:lnTo>
                    <a:pt x="23" y="99"/>
                  </a:lnTo>
                  <a:lnTo>
                    <a:pt x="30" y="118"/>
                  </a:lnTo>
                  <a:lnTo>
                    <a:pt x="37" y="138"/>
                  </a:lnTo>
                  <a:lnTo>
                    <a:pt x="44" y="157"/>
                  </a:lnTo>
                  <a:lnTo>
                    <a:pt x="51" y="177"/>
                  </a:lnTo>
                  <a:lnTo>
                    <a:pt x="58" y="197"/>
                  </a:lnTo>
                  <a:lnTo>
                    <a:pt x="73" y="192"/>
                  </a:lnTo>
                  <a:lnTo>
                    <a:pt x="87" y="187"/>
                  </a:lnTo>
                  <a:lnTo>
                    <a:pt x="102" y="183"/>
                  </a:lnTo>
                  <a:lnTo>
                    <a:pt x="117" y="178"/>
                  </a:lnTo>
                  <a:lnTo>
                    <a:pt x="132" y="174"/>
                  </a:lnTo>
                  <a:lnTo>
                    <a:pt x="147" y="169"/>
                  </a:lnTo>
                  <a:lnTo>
                    <a:pt x="162" y="164"/>
                  </a:lnTo>
                  <a:lnTo>
                    <a:pt x="177" y="160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906" name="Text Box 138"/>
          <p:cNvSpPr txBox="1">
            <a:spLocks noChangeArrowheads="1"/>
          </p:cNvSpPr>
          <p:nvPr/>
        </p:nvSpPr>
        <p:spPr bwMode="auto">
          <a:xfrm>
            <a:off x="152400" y="4619625"/>
            <a:ext cx="306228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Legend: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CP – Certificate of Payment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BL – Bill of Lading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SI – Sales Invoice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PL – Parts List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CSR – Certification of Stock Report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SBR – Special Bank Receipt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OR – Official Receipt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CR – Certificate of Registration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ATRIG – Authority to Release Imported Goods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MAIDS – Manufacturers, Assemblers, Importers, Distributors, Stock Report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endParaRPr lang="en-US" sz="700">
              <a:solidFill>
                <a:schemeClr val="tx1"/>
              </a:solidFill>
            </a:endParaRPr>
          </a:p>
        </p:txBody>
      </p:sp>
      <p:sp>
        <p:nvSpPr>
          <p:cNvPr id="32909" name="Text Box 141"/>
          <p:cNvSpPr txBox="1">
            <a:spLocks noChangeArrowheads="1"/>
          </p:cNvSpPr>
          <p:nvPr/>
        </p:nvSpPr>
        <p:spPr bwMode="auto">
          <a:xfrm>
            <a:off x="5276850" y="4017963"/>
            <a:ext cx="1047750" cy="35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Computer Fee :    132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CSR Fee::              </a:t>
            </a:r>
            <a:r>
              <a:rPr lang="en-US" sz="600" u="sng" dirty="0">
                <a:solidFill>
                  <a:srgbClr val="FF0000"/>
                </a:solidFill>
              </a:rPr>
              <a:t> 40</a:t>
            </a:r>
            <a:r>
              <a:rPr lang="en-US" sz="600" dirty="0">
                <a:solidFill>
                  <a:srgbClr val="FF0000"/>
                </a:solidFill>
              </a:rPr>
              <a:t> 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Total Fee / unit:    172 </a:t>
            </a:r>
          </a:p>
        </p:txBody>
      </p:sp>
      <p:sp>
        <p:nvSpPr>
          <p:cNvPr id="32910" name="Text Box 142"/>
          <p:cNvSpPr txBox="1">
            <a:spLocks noChangeArrowheads="1"/>
          </p:cNvSpPr>
          <p:nvPr/>
        </p:nvSpPr>
        <p:spPr bwMode="auto">
          <a:xfrm>
            <a:off x="762000" y="2341563"/>
            <a:ext cx="10048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CP Handling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Facilitation Fee : 1,000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Processing Fee:  2,200</a:t>
            </a:r>
          </a:p>
        </p:txBody>
      </p:sp>
      <p:sp>
        <p:nvSpPr>
          <p:cNvPr id="32912" name="Text Box 144"/>
          <p:cNvSpPr txBox="1">
            <a:spLocks noChangeArrowheads="1"/>
          </p:cNvSpPr>
          <p:nvPr/>
        </p:nvSpPr>
        <p:spPr bwMode="auto">
          <a:xfrm>
            <a:off x="738188" y="2157413"/>
            <a:ext cx="9080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Handle by Broker</a:t>
            </a:r>
          </a:p>
        </p:txBody>
      </p:sp>
      <p:sp>
        <p:nvSpPr>
          <p:cNvPr id="32913" name="AutoShape 145"/>
          <p:cNvSpPr>
            <a:spLocks/>
          </p:cNvSpPr>
          <p:nvPr/>
        </p:nvSpPr>
        <p:spPr bwMode="auto">
          <a:xfrm>
            <a:off x="1662113" y="1330325"/>
            <a:ext cx="136525" cy="2073275"/>
          </a:xfrm>
          <a:prstGeom prst="leftBrace">
            <a:avLst>
              <a:gd name="adj1" fmla="val 1265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14" name="AutoShape 146"/>
          <p:cNvSpPr>
            <a:spLocks noChangeArrowheads="1"/>
          </p:cNvSpPr>
          <p:nvPr/>
        </p:nvSpPr>
        <p:spPr bwMode="auto">
          <a:xfrm>
            <a:off x="1976438" y="1019175"/>
            <a:ext cx="587375" cy="260350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600">
                <a:solidFill>
                  <a:schemeClr val="tx1"/>
                </a:solidFill>
              </a:rPr>
              <a:t>Proforma Invoice</a:t>
            </a:r>
          </a:p>
        </p:txBody>
      </p:sp>
      <p:sp>
        <p:nvSpPr>
          <p:cNvPr id="32916" name="AutoShape 148"/>
          <p:cNvSpPr>
            <a:spLocks noChangeArrowheads="1"/>
          </p:cNvSpPr>
          <p:nvPr/>
        </p:nvSpPr>
        <p:spPr bwMode="auto">
          <a:xfrm>
            <a:off x="2784475" y="1023938"/>
            <a:ext cx="627063" cy="176212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600">
                <a:solidFill>
                  <a:schemeClr val="tx1"/>
                </a:solidFill>
              </a:rPr>
              <a:t>Process BOI Permit</a:t>
            </a:r>
          </a:p>
        </p:txBody>
      </p:sp>
      <p:sp>
        <p:nvSpPr>
          <p:cNvPr id="32917" name="Text Box 149"/>
          <p:cNvSpPr txBox="1">
            <a:spLocks noChangeArrowheads="1"/>
          </p:cNvSpPr>
          <p:nvPr/>
        </p:nvSpPr>
        <p:spPr bwMode="auto">
          <a:xfrm>
            <a:off x="1681163" y="1057275"/>
            <a:ext cx="3492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500">
                <a:solidFill>
                  <a:schemeClr val="tx1"/>
                </a:solidFill>
              </a:rPr>
              <a:t>CKD</a:t>
            </a:r>
          </a:p>
        </p:txBody>
      </p:sp>
      <p:sp>
        <p:nvSpPr>
          <p:cNvPr id="32921" name="AutoShape 153"/>
          <p:cNvSpPr>
            <a:spLocks noChangeArrowheads="1"/>
          </p:cNvSpPr>
          <p:nvPr/>
        </p:nvSpPr>
        <p:spPr bwMode="auto">
          <a:xfrm>
            <a:off x="1976438" y="1333500"/>
            <a:ext cx="676275" cy="358775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8288" anchor="ctr">
            <a:prstTxWarp prst="textNoShape">
              <a:avLst/>
            </a:prstTxWarp>
          </a:bodyPr>
          <a:lstStyle/>
          <a:p>
            <a:pPr algn="l">
              <a:lnSpc>
                <a:spcPct val="9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Insurance</a:t>
            </a:r>
          </a:p>
          <a:p>
            <a:pPr algn="l">
              <a:lnSpc>
                <a:spcPct val="9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BL / SI / PL</a:t>
            </a:r>
          </a:p>
          <a:p>
            <a:pPr algn="l">
              <a:lnSpc>
                <a:spcPct val="9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Custom Clear.</a:t>
            </a:r>
          </a:p>
        </p:txBody>
      </p:sp>
      <p:sp>
        <p:nvSpPr>
          <p:cNvPr id="32922" name="AutoShape 154"/>
          <p:cNvSpPr>
            <a:spLocks noChangeArrowheads="1"/>
          </p:cNvSpPr>
          <p:nvPr/>
        </p:nvSpPr>
        <p:spPr bwMode="auto">
          <a:xfrm>
            <a:off x="3051175" y="1481138"/>
            <a:ext cx="655638" cy="166687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600">
                <a:solidFill>
                  <a:schemeClr val="tx1"/>
                </a:solidFill>
              </a:rPr>
              <a:t>Process BIR ATRIG</a:t>
            </a:r>
          </a:p>
        </p:txBody>
      </p:sp>
      <p:sp>
        <p:nvSpPr>
          <p:cNvPr id="32923" name="Line 155"/>
          <p:cNvSpPr>
            <a:spLocks noChangeShapeType="1"/>
          </p:cNvSpPr>
          <p:nvPr/>
        </p:nvSpPr>
        <p:spPr bwMode="auto">
          <a:xfrm flipH="1">
            <a:off x="2940050" y="1196975"/>
            <a:ext cx="0" cy="555625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25" name="Line 157"/>
          <p:cNvSpPr>
            <a:spLocks noChangeShapeType="1"/>
          </p:cNvSpPr>
          <p:nvPr/>
        </p:nvSpPr>
        <p:spPr bwMode="auto">
          <a:xfrm>
            <a:off x="2660650" y="1352550"/>
            <a:ext cx="1074738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26" name="Text Box 158"/>
          <p:cNvSpPr txBox="1">
            <a:spLocks noChangeArrowheads="1"/>
          </p:cNvSpPr>
          <p:nvPr/>
        </p:nvSpPr>
        <p:spPr bwMode="auto">
          <a:xfrm>
            <a:off x="1677988" y="1355725"/>
            <a:ext cx="3492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500">
                <a:solidFill>
                  <a:schemeClr val="tx1"/>
                </a:solidFill>
              </a:rPr>
              <a:t>CKD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500">
                <a:solidFill>
                  <a:schemeClr val="tx1"/>
                </a:solidFill>
              </a:rPr>
              <a:t>CBU</a:t>
            </a:r>
          </a:p>
        </p:txBody>
      </p:sp>
      <p:sp>
        <p:nvSpPr>
          <p:cNvPr id="32927" name="Line 159"/>
          <p:cNvSpPr>
            <a:spLocks noChangeShapeType="1"/>
          </p:cNvSpPr>
          <p:nvPr/>
        </p:nvSpPr>
        <p:spPr bwMode="auto">
          <a:xfrm>
            <a:off x="2651125" y="1543050"/>
            <a:ext cx="407988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28" name="Text Box 160"/>
          <p:cNvSpPr txBox="1">
            <a:spLocks noChangeArrowheads="1"/>
          </p:cNvSpPr>
          <p:nvPr/>
        </p:nvSpPr>
        <p:spPr bwMode="auto">
          <a:xfrm>
            <a:off x="2589213" y="1182688"/>
            <a:ext cx="1285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Pay Taxes &amp; Duties</a:t>
            </a:r>
          </a:p>
        </p:txBody>
      </p:sp>
      <p:sp>
        <p:nvSpPr>
          <p:cNvPr id="32929" name="Line 161"/>
          <p:cNvSpPr>
            <a:spLocks noChangeShapeType="1"/>
          </p:cNvSpPr>
          <p:nvPr/>
        </p:nvSpPr>
        <p:spPr bwMode="auto">
          <a:xfrm flipH="1">
            <a:off x="2638425" y="1416050"/>
            <a:ext cx="1081088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30" name="Text Box 162"/>
          <p:cNvSpPr txBox="1">
            <a:spLocks noChangeArrowheads="1"/>
          </p:cNvSpPr>
          <p:nvPr/>
        </p:nvSpPr>
        <p:spPr bwMode="auto">
          <a:xfrm>
            <a:off x="3360738" y="1001713"/>
            <a:ext cx="121920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>
                <a:solidFill>
                  <a:srgbClr val="009900"/>
                </a:solidFill>
              </a:rPr>
              <a:t>CKD : 20 Days BOI Permit</a:t>
            </a:r>
          </a:p>
        </p:txBody>
      </p:sp>
      <p:sp>
        <p:nvSpPr>
          <p:cNvPr id="32931" name="Line 163"/>
          <p:cNvSpPr>
            <a:spLocks noChangeShapeType="1"/>
          </p:cNvSpPr>
          <p:nvPr/>
        </p:nvSpPr>
        <p:spPr bwMode="auto">
          <a:xfrm>
            <a:off x="2679700" y="2419350"/>
            <a:ext cx="941388" cy="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32" name="AutoShape 164"/>
          <p:cNvSpPr>
            <a:spLocks noChangeArrowheads="1"/>
          </p:cNvSpPr>
          <p:nvPr/>
        </p:nvSpPr>
        <p:spPr bwMode="auto">
          <a:xfrm>
            <a:off x="4291013" y="962025"/>
            <a:ext cx="676275" cy="358775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8288" anchor="ctr">
            <a:prstTxWarp prst="textNoShape">
              <a:avLst/>
            </a:prstTxWarp>
          </a:bodyPr>
          <a:lstStyle/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Insurance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BL / SI / PL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Custom Clear.</a:t>
            </a:r>
          </a:p>
        </p:txBody>
      </p:sp>
      <p:sp>
        <p:nvSpPr>
          <p:cNvPr id="32933" name="Line 165"/>
          <p:cNvSpPr>
            <a:spLocks noChangeShapeType="1"/>
          </p:cNvSpPr>
          <p:nvPr/>
        </p:nvSpPr>
        <p:spPr bwMode="auto">
          <a:xfrm flipH="1">
            <a:off x="2320925" y="2120900"/>
            <a:ext cx="0" cy="14605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37" name="Line 169"/>
          <p:cNvSpPr>
            <a:spLocks noChangeShapeType="1"/>
          </p:cNvSpPr>
          <p:nvPr/>
        </p:nvSpPr>
        <p:spPr bwMode="auto">
          <a:xfrm>
            <a:off x="4638675" y="1285875"/>
            <a:ext cx="0" cy="1524000"/>
          </a:xfrm>
          <a:prstGeom prst="line">
            <a:avLst/>
          </a:prstGeom>
          <a:noFill/>
          <a:ln w="317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38" name="Line 170"/>
          <p:cNvSpPr>
            <a:spLocks noChangeShapeType="1"/>
          </p:cNvSpPr>
          <p:nvPr/>
        </p:nvSpPr>
        <p:spPr bwMode="auto">
          <a:xfrm>
            <a:off x="4343400" y="2800350"/>
            <a:ext cx="28575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39" name="Line 171"/>
          <p:cNvSpPr>
            <a:spLocks noChangeShapeType="1"/>
          </p:cNvSpPr>
          <p:nvPr/>
        </p:nvSpPr>
        <p:spPr bwMode="auto">
          <a:xfrm>
            <a:off x="4343400" y="1895475"/>
            <a:ext cx="28575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40" name="Line 172"/>
          <p:cNvSpPr>
            <a:spLocks noChangeShapeType="1"/>
          </p:cNvSpPr>
          <p:nvPr/>
        </p:nvSpPr>
        <p:spPr bwMode="auto">
          <a:xfrm flipV="1">
            <a:off x="4440238" y="1381125"/>
            <a:ext cx="188912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41" name="Text Box 173"/>
          <p:cNvSpPr txBox="1">
            <a:spLocks noChangeArrowheads="1"/>
          </p:cNvSpPr>
          <p:nvPr/>
        </p:nvSpPr>
        <p:spPr bwMode="auto">
          <a:xfrm>
            <a:off x="749300" y="1455738"/>
            <a:ext cx="1004888" cy="624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Custom Clearance &amp; ATRIG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CKD : 4,300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CBU:  1,000/unit</a:t>
            </a:r>
          </a:p>
        </p:txBody>
      </p:sp>
      <p:sp>
        <p:nvSpPr>
          <p:cNvPr id="32942" name="Text Box 174"/>
          <p:cNvSpPr txBox="1">
            <a:spLocks noChangeArrowheads="1"/>
          </p:cNvSpPr>
          <p:nvPr/>
        </p:nvSpPr>
        <p:spPr bwMode="auto">
          <a:xfrm>
            <a:off x="3894138" y="1117600"/>
            <a:ext cx="515937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>
                <a:solidFill>
                  <a:srgbClr val="009900"/>
                </a:solidFill>
              </a:rPr>
              <a:t>2 Days</a:t>
            </a:r>
          </a:p>
        </p:txBody>
      </p:sp>
      <p:sp>
        <p:nvSpPr>
          <p:cNvPr id="32943" name="Line 175"/>
          <p:cNvSpPr>
            <a:spLocks noChangeShapeType="1"/>
          </p:cNvSpPr>
          <p:nvPr/>
        </p:nvSpPr>
        <p:spPr bwMode="auto">
          <a:xfrm flipV="1">
            <a:off x="5756275" y="4870450"/>
            <a:ext cx="0" cy="177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44" name="Line 176"/>
          <p:cNvSpPr>
            <a:spLocks noChangeShapeType="1"/>
          </p:cNvSpPr>
          <p:nvPr/>
        </p:nvSpPr>
        <p:spPr bwMode="auto">
          <a:xfrm flipV="1">
            <a:off x="7523163" y="5886450"/>
            <a:ext cx="0" cy="177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45" name="Line 177"/>
          <p:cNvSpPr>
            <a:spLocks noChangeShapeType="1"/>
          </p:cNvSpPr>
          <p:nvPr/>
        </p:nvSpPr>
        <p:spPr bwMode="auto">
          <a:xfrm>
            <a:off x="6122988" y="6546850"/>
            <a:ext cx="19192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46" name="AutoShape 178"/>
          <p:cNvSpPr>
            <a:spLocks noChangeArrowheads="1"/>
          </p:cNvSpPr>
          <p:nvPr/>
        </p:nvSpPr>
        <p:spPr bwMode="auto">
          <a:xfrm>
            <a:off x="5427663" y="5013325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anchor="ctr">
            <a:prstTxWarp prst="textNoShape">
              <a:avLst/>
            </a:prstTxWarp>
          </a:bodyPr>
          <a:lstStyle/>
          <a:p>
            <a:pPr algn="l">
              <a:lnSpc>
                <a:spcPct val="80000"/>
              </a:lnSpc>
              <a:buFontTx/>
              <a:buChar char="•"/>
            </a:pPr>
            <a:endParaRPr lang="en-US" sz="60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SI 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Dealers Report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Stencil</a:t>
            </a:r>
          </a:p>
        </p:txBody>
      </p:sp>
      <p:sp>
        <p:nvSpPr>
          <p:cNvPr id="32947" name="AutoShape 179"/>
          <p:cNvSpPr>
            <a:spLocks noChangeArrowheads="1"/>
          </p:cNvSpPr>
          <p:nvPr/>
        </p:nvSpPr>
        <p:spPr bwMode="auto">
          <a:xfrm>
            <a:off x="5427663" y="5511800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anchor="ctr">
            <a:prstTxWarp prst="textNoShape">
              <a:avLst/>
            </a:prstTxWarp>
          </a:bodyPr>
          <a:lstStyle/>
          <a:p>
            <a:pPr algn="l">
              <a:lnSpc>
                <a:spcPct val="90000"/>
              </a:lnSpc>
              <a:buFontTx/>
              <a:buChar char="•"/>
            </a:pPr>
            <a:endParaRPr lang="en-US" sz="60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SI  (Orig &amp; Cc)</a:t>
            </a:r>
          </a:p>
          <a:p>
            <a:pPr algn="l">
              <a:lnSpc>
                <a:spcPct val="9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Dealers Report</a:t>
            </a:r>
          </a:p>
          <a:p>
            <a:pPr algn="l">
              <a:lnSpc>
                <a:spcPct val="9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CSR (Approved)</a:t>
            </a:r>
          </a:p>
          <a:p>
            <a:pPr algn="l">
              <a:lnSpc>
                <a:spcPct val="9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Stencil</a:t>
            </a:r>
          </a:p>
        </p:txBody>
      </p:sp>
      <p:sp>
        <p:nvSpPr>
          <p:cNvPr id="32948" name="AutoShape 180"/>
          <p:cNvSpPr>
            <a:spLocks noChangeArrowheads="1"/>
          </p:cNvSpPr>
          <p:nvPr/>
        </p:nvSpPr>
        <p:spPr bwMode="auto">
          <a:xfrm>
            <a:off x="4529138" y="5026025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anchor="ctr">
            <a:prstTxWarp prst="textNoShape">
              <a:avLst/>
            </a:prstTxWarp>
          </a:bodyPr>
          <a:lstStyle/>
          <a:p>
            <a:pPr algn="l">
              <a:lnSpc>
                <a:spcPct val="80000"/>
              </a:lnSpc>
              <a:buFontTx/>
              <a:buChar char="•"/>
            </a:pPr>
            <a:endParaRPr lang="en-US" sz="60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SI  (Orig &amp; Cc)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Dealers Report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CSR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Stencil</a:t>
            </a:r>
          </a:p>
        </p:txBody>
      </p:sp>
      <p:sp>
        <p:nvSpPr>
          <p:cNvPr id="32949" name="AutoShape 181"/>
          <p:cNvSpPr>
            <a:spLocks noChangeArrowheads="1"/>
          </p:cNvSpPr>
          <p:nvPr/>
        </p:nvSpPr>
        <p:spPr bwMode="auto">
          <a:xfrm>
            <a:off x="4529138" y="5622925"/>
            <a:ext cx="703262" cy="19526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Unit Confirmation</a:t>
            </a:r>
          </a:p>
        </p:txBody>
      </p:sp>
      <p:sp>
        <p:nvSpPr>
          <p:cNvPr id="32950" name="AutoShape 182"/>
          <p:cNvSpPr>
            <a:spLocks noChangeArrowheads="1"/>
          </p:cNvSpPr>
          <p:nvPr/>
        </p:nvSpPr>
        <p:spPr bwMode="auto">
          <a:xfrm>
            <a:off x="6332538" y="5635625"/>
            <a:ext cx="703262" cy="19526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SBR Payment</a:t>
            </a:r>
          </a:p>
        </p:txBody>
      </p:sp>
      <p:sp>
        <p:nvSpPr>
          <p:cNvPr id="32951" name="AutoShape 183"/>
          <p:cNvSpPr>
            <a:spLocks noChangeArrowheads="1"/>
          </p:cNvSpPr>
          <p:nvPr/>
        </p:nvSpPr>
        <p:spPr bwMode="auto">
          <a:xfrm>
            <a:off x="7216775" y="5511800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anchor="ctr">
            <a:prstTxWarp prst="textNoShape">
              <a:avLst/>
            </a:prstTxWarp>
          </a:bodyPr>
          <a:lstStyle/>
          <a:p>
            <a:pPr algn="l">
              <a:lnSpc>
                <a:spcPct val="70000"/>
              </a:lnSpc>
              <a:buFontTx/>
              <a:buChar char="•"/>
            </a:pPr>
            <a:endParaRPr lang="en-US" sz="600">
              <a:solidFill>
                <a:schemeClr val="tx1"/>
              </a:solidFill>
            </a:endParaRP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SI ( Cc)</a:t>
            </a: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PNP Clear. Form</a:t>
            </a: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Dealers Report</a:t>
            </a: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CSR / SBR</a:t>
            </a: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Stencil</a:t>
            </a:r>
          </a:p>
        </p:txBody>
      </p:sp>
      <p:sp>
        <p:nvSpPr>
          <p:cNvPr id="32952" name="AutoShape 184"/>
          <p:cNvSpPr>
            <a:spLocks noChangeArrowheads="1"/>
          </p:cNvSpPr>
          <p:nvPr/>
        </p:nvSpPr>
        <p:spPr bwMode="auto">
          <a:xfrm>
            <a:off x="5427663" y="6311900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anchor="ctr">
            <a:prstTxWarp prst="textNoShape">
              <a:avLst/>
            </a:prstTxWarp>
          </a:bodyPr>
          <a:lstStyle/>
          <a:p>
            <a:pPr algn="l">
              <a:lnSpc>
                <a:spcPct val="80000"/>
              </a:lnSpc>
              <a:buFontTx/>
              <a:buChar char="•"/>
            </a:pPr>
            <a:endParaRPr lang="en-US" sz="60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OR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CR</a:t>
            </a:r>
          </a:p>
        </p:txBody>
      </p:sp>
      <p:sp>
        <p:nvSpPr>
          <p:cNvPr id="32953" name="Rectangle 185"/>
          <p:cNvSpPr>
            <a:spLocks noChangeArrowheads="1"/>
          </p:cNvSpPr>
          <p:nvPr/>
        </p:nvSpPr>
        <p:spPr bwMode="auto">
          <a:xfrm>
            <a:off x="5715000" y="6502400"/>
            <a:ext cx="608013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rgbClr val="009900"/>
                </a:solidFill>
              </a:rPr>
              <a:t>License Plate</a:t>
            </a:r>
          </a:p>
        </p:txBody>
      </p:sp>
      <p:sp>
        <p:nvSpPr>
          <p:cNvPr id="32954" name="AutoShape 186"/>
          <p:cNvSpPr>
            <a:spLocks noChangeArrowheads="1"/>
          </p:cNvSpPr>
          <p:nvPr/>
        </p:nvSpPr>
        <p:spPr bwMode="auto">
          <a:xfrm>
            <a:off x="8043863" y="6311900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anchor="ctr">
            <a:prstTxWarp prst="textNoShape">
              <a:avLst/>
            </a:prstTxWarp>
          </a:bodyPr>
          <a:lstStyle/>
          <a:p>
            <a:pPr algn="l">
              <a:lnSpc>
                <a:spcPct val="80000"/>
              </a:lnSpc>
              <a:buFontTx/>
              <a:buChar char="•"/>
            </a:pPr>
            <a:endParaRPr lang="en-US" sz="60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OR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CR</a:t>
            </a:r>
          </a:p>
        </p:txBody>
      </p:sp>
      <p:sp>
        <p:nvSpPr>
          <p:cNvPr id="32955" name="Rectangle 187"/>
          <p:cNvSpPr>
            <a:spLocks noChangeArrowheads="1"/>
          </p:cNvSpPr>
          <p:nvPr/>
        </p:nvSpPr>
        <p:spPr bwMode="auto">
          <a:xfrm>
            <a:off x="8331200" y="6502400"/>
            <a:ext cx="608013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rgbClr val="009900"/>
                </a:solidFill>
              </a:rPr>
              <a:t>License Plate</a:t>
            </a:r>
          </a:p>
        </p:txBody>
      </p:sp>
      <p:sp>
        <p:nvSpPr>
          <p:cNvPr id="32956" name="Line 188"/>
          <p:cNvSpPr>
            <a:spLocks noChangeShapeType="1"/>
          </p:cNvSpPr>
          <p:nvPr/>
        </p:nvSpPr>
        <p:spPr bwMode="auto">
          <a:xfrm>
            <a:off x="4845050" y="6529388"/>
            <a:ext cx="5746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57" name="Line 189"/>
          <p:cNvSpPr>
            <a:spLocks noChangeShapeType="1"/>
          </p:cNvSpPr>
          <p:nvPr/>
        </p:nvSpPr>
        <p:spPr bwMode="auto">
          <a:xfrm flipV="1">
            <a:off x="4845050" y="6248400"/>
            <a:ext cx="0" cy="361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58" name="Line 190"/>
          <p:cNvSpPr>
            <a:spLocks noChangeShapeType="1"/>
          </p:cNvSpPr>
          <p:nvPr/>
        </p:nvSpPr>
        <p:spPr bwMode="auto">
          <a:xfrm flipH="1" flipV="1">
            <a:off x="5238750" y="6153150"/>
            <a:ext cx="22844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59" name="Line 191"/>
          <p:cNvSpPr>
            <a:spLocks noChangeShapeType="1"/>
          </p:cNvSpPr>
          <p:nvPr/>
        </p:nvSpPr>
        <p:spPr bwMode="auto">
          <a:xfrm flipV="1">
            <a:off x="4852988" y="5441950"/>
            <a:ext cx="0" cy="177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60" name="Line 192"/>
          <p:cNvSpPr>
            <a:spLocks noChangeShapeType="1"/>
          </p:cNvSpPr>
          <p:nvPr/>
        </p:nvSpPr>
        <p:spPr bwMode="auto">
          <a:xfrm>
            <a:off x="5238750" y="5721350"/>
            <a:ext cx="1889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61" name="Line 193"/>
          <p:cNvSpPr>
            <a:spLocks noChangeShapeType="1"/>
          </p:cNvSpPr>
          <p:nvPr/>
        </p:nvSpPr>
        <p:spPr bwMode="auto">
          <a:xfrm flipH="1" flipV="1">
            <a:off x="5238750" y="5213350"/>
            <a:ext cx="1889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62" name="Line 194"/>
          <p:cNvSpPr>
            <a:spLocks noChangeShapeType="1"/>
          </p:cNvSpPr>
          <p:nvPr/>
        </p:nvSpPr>
        <p:spPr bwMode="auto">
          <a:xfrm>
            <a:off x="6140450" y="5727700"/>
            <a:ext cx="1889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63" name="Line 195"/>
          <p:cNvSpPr>
            <a:spLocks noChangeShapeType="1"/>
          </p:cNvSpPr>
          <p:nvPr/>
        </p:nvSpPr>
        <p:spPr bwMode="auto">
          <a:xfrm>
            <a:off x="7029450" y="5727700"/>
            <a:ext cx="1889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64" name="Text Box 196"/>
          <p:cNvSpPr txBox="1">
            <a:spLocks noChangeArrowheads="1"/>
          </p:cNvSpPr>
          <p:nvPr/>
        </p:nvSpPr>
        <p:spPr bwMode="auto">
          <a:xfrm>
            <a:off x="4452938" y="6638925"/>
            <a:ext cx="11112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700">
                <a:solidFill>
                  <a:schemeClr val="tx1"/>
                </a:solidFill>
              </a:rPr>
              <a:t>Release OR/CR &amp; Plate</a:t>
            </a:r>
          </a:p>
        </p:txBody>
      </p:sp>
      <p:sp>
        <p:nvSpPr>
          <p:cNvPr id="32965" name="Text Box 197"/>
          <p:cNvSpPr txBox="1">
            <a:spLocks noChangeArrowheads="1"/>
          </p:cNvSpPr>
          <p:nvPr/>
        </p:nvSpPr>
        <p:spPr bwMode="auto">
          <a:xfrm>
            <a:off x="6451600" y="5427663"/>
            <a:ext cx="496888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600">
                <a:solidFill>
                  <a:srgbClr val="009900"/>
                </a:solidFill>
              </a:rPr>
              <a:t>1 Day</a:t>
            </a:r>
          </a:p>
        </p:txBody>
      </p:sp>
      <p:sp>
        <p:nvSpPr>
          <p:cNvPr id="32966" name="Text Box 198"/>
          <p:cNvSpPr txBox="1">
            <a:spLocks noChangeArrowheads="1"/>
          </p:cNvSpPr>
          <p:nvPr/>
        </p:nvSpPr>
        <p:spPr bwMode="auto">
          <a:xfrm>
            <a:off x="7927975" y="5607050"/>
            <a:ext cx="763588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>
                <a:solidFill>
                  <a:srgbClr val="009900"/>
                </a:solidFill>
              </a:rPr>
              <a:t>1 or 2 Days</a:t>
            </a:r>
          </a:p>
        </p:txBody>
      </p:sp>
      <p:sp>
        <p:nvSpPr>
          <p:cNvPr id="32967" name="Text Box 199"/>
          <p:cNvSpPr txBox="1">
            <a:spLocks noChangeArrowheads="1"/>
          </p:cNvSpPr>
          <p:nvPr/>
        </p:nvSpPr>
        <p:spPr bwMode="auto">
          <a:xfrm>
            <a:off x="3873500" y="6457950"/>
            <a:ext cx="763588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600">
                <a:solidFill>
                  <a:srgbClr val="009900"/>
                </a:solidFill>
              </a:rPr>
              <a:t>1 or 2 Days</a:t>
            </a:r>
          </a:p>
        </p:txBody>
      </p:sp>
      <p:sp>
        <p:nvSpPr>
          <p:cNvPr id="32968" name="Text Box 200"/>
          <p:cNvSpPr txBox="1">
            <a:spLocks noChangeArrowheads="1"/>
          </p:cNvSpPr>
          <p:nvPr/>
        </p:nvSpPr>
        <p:spPr bwMode="auto">
          <a:xfrm>
            <a:off x="4133850" y="5645150"/>
            <a:ext cx="496888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600">
                <a:solidFill>
                  <a:srgbClr val="009900"/>
                </a:solidFill>
              </a:rPr>
              <a:t>1 Days</a:t>
            </a:r>
          </a:p>
        </p:txBody>
      </p:sp>
      <p:grpSp>
        <p:nvGrpSpPr>
          <p:cNvPr id="4" name="Group 201"/>
          <p:cNvGrpSpPr>
            <a:grpSpLocks/>
          </p:cNvGrpSpPr>
          <p:nvPr/>
        </p:nvGrpSpPr>
        <p:grpSpPr bwMode="auto">
          <a:xfrm>
            <a:off x="5942013" y="4926013"/>
            <a:ext cx="268287" cy="285750"/>
            <a:chOff x="4271" y="1671"/>
            <a:chExt cx="550" cy="540"/>
          </a:xfrm>
        </p:grpSpPr>
        <p:sp>
          <p:nvSpPr>
            <p:cNvPr id="32970" name="Freeform 202"/>
            <p:cNvSpPr>
              <a:spLocks/>
            </p:cNvSpPr>
            <p:nvPr/>
          </p:nvSpPr>
          <p:spPr bwMode="auto">
            <a:xfrm>
              <a:off x="4271" y="1671"/>
              <a:ext cx="550" cy="540"/>
            </a:xfrm>
            <a:custGeom>
              <a:avLst/>
              <a:gdLst/>
              <a:ahLst/>
              <a:cxnLst>
                <a:cxn ang="0">
                  <a:pos x="836" y="6"/>
                </a:cxn>
                <a:cxn ang="0">
                  <a:pos x="778" y="19"/>
                </a:cxn>
                <a:cxn ang="0">
                  <a:pos x="723" y="34"/>
                </a:cxn>
                <a:cxn ang="0">
                  <a:pos x="670" y="52"/>
                </a:cxn>
                <a:cxn ang="0">
                  <a:pos x="617" y="69"/>
                </a:cxn>
                <a:cxn ang="0">
                  <a:pos x="565" y="87"/>
                </a:cxn>
                <a:cxn ang="0">
                  <a:pos x="515" y="107"/>
                </a:cxn>
                <a:cxn ang="0">
                  <a:pos x="466" y="127"/>
                </a:cxn>
                <a:cxn ang="0">
                  <a:pos x="416" y="146"/>
                </a:cxn>
                <a:cxn ang="0">
                  <a:pos x="368" y="166"/>
                </a:cxn>
                <a:cxn ang="0">
                  <a:pos x="319" y="185"/>
                </a:cxn>
                <a:cxn ang="0">
                  <a:pos x="271" y="205"/>
                </a:cxn>
                <a:cxn ang="0">
                  <a:pos x="223" y="223"/>
                </a:cxn>
                <a:cxn ang="0">
                  <a:pos x="174" y="241"/>
                </a:cxn>
                <a:cxn ang="0">
                  <a:pos x="125" y="258"/>
                </a:cxn>
                <a:cxn ang="0">
                  <a:pos x="75" y="273"/>
                </a:cxn>
                <a:cxn ang="0">
                  <a:pos x="43" y="294"/>
                </a:cxn>
                <a:cxn ang="0">
                  <a:pos x="30" y="320"/>
                </a:cxn>
                <a:cxn ang="0">
                  <a:pos x="19" y="347"/>
                </a:cxn>
                <a:cxn ang="0">
                  <a:pos x="6" y="373"/>
                </a:cxn>
                <a:cxn ang="0">
                  <a:pos x="21" y="428"/>
                </a:cxn>
                <a:cxn ang="0">
                  <a:pos x="58" y="513"/>
                </a:cxn>
                <a:cxn ang="0">
                  <a:pos x="89" y="597"/>
                </a:cxn>
                <a:cxn ang="0">
                  <a:pos x="117" y="682"/>
                </a:cxn>
                <a:cxn ang="0">
                  <a:pos x="138" y="768"/>
                </a:cxn>
                <a:cxn ang="0">
                  <a:pos x="158" y="856"/>
                </a:cxn>
                <a:cxn ang="0">
                  <a:pos x="174" y="943"/>
                </a:cxn>
                <a:cxn ang="0">
                  <a:pos x="187" y="1033"/>
                </a:cxn>
                <a:cxn ang="0">
                  <a:pos x="216" y="1075"/>
                </a:cxn>
                <a:cxn ang="0">
                  <a:pos x="261" y="1069"/>
                </a:cxn>
                <a:cxn ang="0">
                  <a:pos x="306" y="1063"/>
                </a:cxn>
                <a:cxn ang="0">
                  <a:pos x="352" y="1060"/>
                </a:cxn>
                <a:cxn ang="0">
                  <a:pos x="397" y="1056"/>
                </a:cxn>
                <a:cxn ang="0">
                  <a:pos x="443" y="1053"/>
                </a:cxn>
                <a:cxn ang="0">
                  <a:pos x="488" y="1052"/>
                </a:cxn>
                <a:cxn ang="0">
                  <a:pos x="533" y="1051"/>
                </a:cxn>
                <a:cxn ang="0">
                  <a:pos x="576" y="1051"/>
                </a:cxn>
                <a:cxn ang="0">
                  <a:pos x="616" y="1051"/>
                </a:cxn>
                <a:cxn ang="0">
                  <a:pos x="655" y="1052"/>
                </a:cxn>
                <a:cxn ang="0">
                  <a:pos x="693" y="1054"/>
                </a:cxn>
                <a:cxn ang="0">
                  <a:pos x="735" y="1048"/>
                </a:cxn>
                <a:cxn ang="0">
                  <a:pos x="784" y="1036"/>
                </a:cxn>
                <a:cxn ang="0">
                  <a:pos x="832" y="1022"/>
                </a:cxn>
                <a:cxn ang="0">
                  <a:pos x="882" y="1008"/>
                </a:cxn>
                <a:cxn ang="0">
                  <a:pos x="930" y="994"/>
                </a:cxn>
                <a:cxn ang="0">
                  <a:pos x="979" y="980"/>
                </a:cxn>
                <a:cxn ang="0">
                  <a:pos x="1028" y="966"/>
                </a:cxn>
                <a:cxn ang="0">
                  <a:pos x="1078" y="953"/>
                </a:cxn>
                <a:cxn ang="0">
                  <a:pos x="1096" y="886"/>
                </a:cxn>
                <a:cxn ang="0">
                  <a:pos x="1081" y="768"/>
                </a:cxn>
                <a:cxn ang="0">
                  <a:pos x="1061" y="652"/>
                </a:cxn>
                <a:cxn ang="0">
                  <a:pos x="1037" y="536"/>
                </a:cxn>
                <a:cxn ang="0">
                  <a:pos x="1008" y="419"/>
                </a:cxn>
                <a:cxn ang="0">
                  <a:pos x="975" y="303"/>
                </a:cxn>
                <a:cxn ang="0">
                  <a:pos x="935" y="183"/>
                </a:cxn>
                <a:cxn ang="0">
                  <a:pos x="890" y="62"/>
                </a:cxn>
              </a:cxnLst>
              <a:rect l="0" t="0" r="r" b="b"/>
              <a:pathLst>
                <a:path w="1102" h="1078">
                  <a:moveTo>
                    <a:pt x="864" y="0"/>
                  </a:moveTo>
                  <a:lnTo>
                    <a:pt x="836" y="6"/>
                  </a:lnTo>
                  <a:lnTo>
                    <a:pt x="807" y="13"/>
                  </a:lnTo>
                  <a:lnTo>
                    <a:pt x="778" y="19"/>
                  </a:lnTo>
                  <a:lnTo>
                    <a:pt x="750" y="28"/>
                  </a:lnTo>
                  <a:lnTo>
                    <a:pt x="723" y="34"/>
                  </a:lnTo>
                  <a:lnTo>
                    <a:pt x="696" y="42"/>
                  </a:lnTo>
                  <a:lnTo>
                    <a:pt x="670" y="52"/>
                  </a:lnTo>
                  <a:lnTo>
                    <a:pt x="643" y="60"/>
                  </a:lnTo>
                  <a:lnTo>
                    <a:pt x="617" y="69"/>
                  </a:lnTo>
                  <a:lnTo>
                    <a:pt x="591" y="78"/>
                  </a:lnTo>
                  <a:lnTo>
                    <a:pt x="565" y="87"/>
                  </a:lnTo>
                  <a:lnTo>
                    <a:pt x="539" y="97"/>
                  </a:lnTo>
                  <a:lnTo>
                    <a:pt x="515" y="107"/>
                  </a:lnTo>
                  <a:lnTo>
                    <a:pt x="490" y="116"/>
                  </a:lnTo>
                  <a:lnTo>
                    <a:pt x="466" y="127"/>
                  </a:lnTo>
                  <a:lnTo>
                    <a:pt x="440" y="136"/>
                  </a:lnTo>
                  <a:lnTo>
                    <a:pt x="416" y="146"/>
                  </a:lnTo>
                  <a:lnTo>
                    <a:pt x="392" y="157"/>
                  </a:lnTo>
                  <a:lnTo>
                    <a:pt x="368" y="166"/>
                  </a:lnTo>
                  <a:lnTo>
                    <a:pt x="344" y="176"/>
                  </a:lnTo>
                  <a:lnTo>
                    <a:pt x="319" y="185"/>
                  </a:lnTo>
                  <a:lnTo>
                    <a:pt x="295" y="196"/>
                  </a:lnTo>
                  <a:lnTo>
                    <a:pt x="271" y="205"/>
                  </a:lnTo>
                  <a:lnTo>
                    <a:pt x="247" y="214"/>
                  </a:lnTo>
                  <a:lnTo>
                    <a:pt x="223" y="223"/>
                  </a:lnTo>
                  <a:lnTo>
                    <a:pt x="198" y="233"/>
                  </a:lnTo>
                  <a:lnTo>
                    <a:pt x="174" y="241"/>
                  </a:lnTo>
                  <a:lnTo>
                    <a:pt x="149" y="250"/>
                  </a:lnTo>
                  <a:lnTo>
                    <a:pt x="125" y="258"/>
                  </a:lnTo>
                  <a:lnTo>
                    <a:pt x="100" y="265"/>
                  </a:lnTo>
                  <a:lnTo>
                    <a:pt x="75" y="273"/>
                  </a:lnTo>
                  <a:lnTo>
                    <a:pt x="50" y="280"/>
                  </a:lnTo>
                  <a:lnTo>
                    <a:pt x="43" y="294"/>
                  </a:lnTo>
                  <a:lnTo>
                    <a:pt x="37" y="307"/>
                  </a:lnTo>
                  <a:lnTo>
                    <a:pt x="30" y="320"/>
                  </a:lnTo>
                  <a:lnTo>
                    <a:pt x="24" y="334"/>
                  </a:lnTo>
                  <a:lnTo>
                    <a:pt x="19" y="347"/>
                  </a:lnTo>
                  <a:lnTo>
                    <a:pt x="13" y="360"/>
                  </a:lnTo>
                  <a:lnTo>
                    <a:pt x="6" y="373"/>
                  </a:lnTo>
                  <a:lnTo>
                    <a:pt x="0" y="387"/>
                  </a:lnTo>
                  <a:lnTo>
                    <a:pt x="21" y="428"/>
                  </a:lnTo>
                  <a:lnTo>
                    <a:pt x="39" y="470"/>
                  </a:lnTo>
                  <a:lnTo>
                    <a:pt x="58" y="513"/>
                  </a:lnTo>
                  <a:lnTo>
                    <a:pt x="74" y="554"/>
                  </a:lnTo>
                  <a:lnTo>
                    <a:pt x="89" y="597"/>
                  </a:lnTo>
                  <a:lnTo>
                    <a:pt x="103" y="639"/>
                  </a:lnTo>
                  <a:lnTo>
                    <a:pt x="117" y="682"/>
                  </a:lnTo>
                  <a:lnTo>
                    <a:pt x="128" y="726"/>
                  </a:lnTo>
                  <a:lnTo>
                    <a:pt x="138" y="768"/>
                  </a:lnTo>
                  <a:lnTo>
                    <a:pt x="149" y="812"/>
                  </a:lnTo>
                  <a:lnTo>
                    <a:pt x="158" y="856"/>
                  </a:lnTo>
                  <a:lnTo>
                    <a:pt x="166" y="900"/>
                  </a:lnTo>
                  <a:lnTo>
                    <a:pt x="174" y="943"/>
                  </a:lnTo>
                  <a:lnTo>
                    <a:pt x="181" y="988"/>
                  </a:lnTo>
                  <a:lnTo>
                    <a:pt x="187" y="1033"/>
                  </a:lnTo>
                  <a:lnTo>
                    <a:pt x="193" y="1078"/>
                  </a:lnTo>
                  <a:lnTo>
                    <a:pt x="216" y="1075"/>
                  </a:lnTo>
                  <a:lnTo>
                    <a:pt x="238" y="1071"/>
                  </a:lnTo>
                  <a:lnTo>
                    <a:pt x="261" y="1069"/>
                  </a:lnTo>
                  <a:lnTo>
                    <a:pt x="284" y="1066"/>
                  </a:lnTo>
                  <a:lnTo>
                    <a:pt x="306" y="1063"/>
                  </a:lnTo>
                  <a:lnTo>
                    <a:pt x="329" y="1061"/>
                  </a:lnTo>
                  <a:lnTo>
                    <a:pt x="352" y="1060"/>
                  </a:lnTo>
                  <a:lnTo>
                    <a:pt x="375" y="1057"/>
                  </a:lnTo>
                  <a:lnTo>
                    <a:pt x="397" y="1056"/>
                  </a:lnTo>
                  <a:lnTo>
                    <a:pt x="420" y="1054"/>
                  </a:lnTo>
                  <a:lnTo>
                    <a:pt x="443" y="1053"/>
                  </a:lnTo>
                  <a:lnTo>
                    <a:pt x="465" y="1052"/>
                  </a:lnTo>
                  <a:lnTo>
                    <a:pt x="488" y="1052"/>
                  </a:lnTo>
                  <a:lnTo>
                    <a:pt x="511" y="1051"/>
                  </a:lnTo>
                  <a:lnTo>
                    <a:pt x="533" y="1051"/>
                  </a:lnTo>
                  <a:lnTo>
                    <a:pt x="556" y="1051"/>
                  </a:lnTo>
                  <a:lnTo>
                    <a:pt x="576" y="1051"/>
                  </a:lnTo>
                  <a:lnTo>
                    <a:pt x="596" y="1051"/>
                  </a:lnTo>
                  <a:lnTo>
                    <a:pt x="616" y="1051"/>
                  </a:lnTo>
                  <a:lnTo>
                    <a:pt x="635" y="1052"/>
                  </a:lnTo>
                  <a:lnTo>
                    <a:pt x="655" y="1052"/>
                  </a:lnTo>
                  <a:lnTo>
                    <a:pt x="673" y="1053"/>
                  </a:lnTo>
                  <a:lnTo>
                    <a:pt x="693" y="1054"/>
                  </a:lnTo>
                  <a:lnTo>
                    <a:pt x="711" y="1055"/>
                  </a:lnTo>
                  <a:lnTo>
                    <a:pt x="735" y="1048"/>
                  </a:lnTo>
                  <a:lnTo>
                    <a:pt x="760" y="1041"/>
                  </a:lnTo>
                  <a:lnTo>
                    <a:pt x="784" y="1036"/>
                  </a:lnTo>
                  <a:lnTo>
                    <a:pt x="808" y="1029"/>
                  </a:lnTo>
                  <a:lnTo>
                    <a:pt x="832" y="1022"/>
                  </a:lnTo>
                  <a:lnTo>
                    <a:pt x="856" y="1015"/>
                  </a:lnTo>
                  <a:lnTo>
                    <a:pt x="882" y="1008"/>
                  </a:lnTo>
                  <a:lnTo>
                    <a:pt x="906" y="1001"/>
                  </a:lnTo>
                  <a:lnTo>
                    <a:pt x="930" y="994"/>
                  </a:lnTo>
                  <a:lnTo>
                    <a:pt x="954" y="987"/>
                  </a:lnTo>
                  <a:lnTo>
                    <a:pt x="979" y="980"/>
                  </a:lnTo>
                  <a:lnTo>
                    <a:pt x="1004" y="973"/>
                  </a:lnTo>
                  <a:lnTo>
                    <a:pt x="1028" y="966"/>
                  </a:lnTo>
                  <a:lnTo>
                    <a:pt x="1052" y="960"/>
                  </a:lnTo>
                  <a:lnTo>
                    <a:pt x="1078" y="953"/>
                  </a:lnTo>
                  <a:lnTo>
                    <a:pt x="1102" y="946"/>
                  </a:lnTo>
                  <a:lnTo>
                    <a:pt x="1096" y="886"/>
                  </a:lnTo>
                  <a:lnTo>
                    <a:pt x="1089" y="827"/>
                  </a:lnTo>
                  <a:lnTo>
                    <a:pt x="1081" y="768"/>
                  </a:lnTo>
                  <a:lnTo>
                    <a:pt x="1072" y="710"/>
                  </a:lnTo>
                  <a:lnTo>
                    <a:pt x="1061" y="652"/>
                  </a:lnTo>
                  <a:lnTo>
                    <a:pt x="1050" y="594"/>
                  </a:lnTo>
                  <a:lnTo>
                    <a:pt x="1037" y="536"/>
                  </a:lnTo>
                  <a:lnTo>
                    <a:pt x="1023" y="478"/>
                  </a:lnTo>
                  <a:lnTo>
                    <a:pt x="1008" y="419"/>
                  </a:lnTo>
                  <a:lnTo>
                    <a:pt x="992" y="362"/>
                  </a:lnTo>
                  <a:lnTo>
                    <a:pt x="975" y="303"/>
                  </a:lnTo>
                  <a:lnTo>
                    <a:pt x="955" y="243"/>
                  </a:lnTo>
                  <a:lnTo>
                    <a:pt x="935" y="183"/>
                  </a:lnTo>
                  <a:lnTo>
                    <a:pt x="913" y="123"/>
                  </a:lnTo>
                  <a:lnTo>
                    <a:pt x="890" y="62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1" name="Freeform 203"/>
            <p:cNvSpPr>
              <a:spLocks/>
            </p:cNvSpPr>
            <p:nvPr/>
          </p:nvSpPr>
          <p:spPr bwMode="auto">
            <a:xfrm>
              <a:off x="4462" y="1904"/>
              <a:ext cx="185" cy="191"/>
            </a:xfrm>
            <a:custGeom>
              <a:avLst/>
              <a:gdLst/>
              <a:ahLst/>
              <a:cxnLst>
                <a:cxn ang="0">
                  <a:pos x="226" y="377"/>
                </a:cxn>
                <a:cxn ang="0">
                  <a:pos x="261" y="362"/>
                </a:cxn>
                <a:cxn ang="0">
                  <a:pos x="293" y="341"/>
                </a:cxn>
                <a:cxn ang="0">
                  <a:pos x="319" y="316"/>
                </a:cxn>
                <a:cxn ang="0">
                  <a:pos x="341" y="286"/>
                </a:cxn>
                <a:cxn ang="0">
                  <a:pos x="357" y="252"/>
                </a:cxn>
                <a:cxn ang="0">
                  <a:pos x="366" y="216"/>
                </a:cxn>
                <a:cxn ang="0">
                  <a:pos x="369" y="178"/>
                </a:cxn>
                <a:cxn ang="0">
                  <a:pos x="363" y="138"/>
                </a:cxn>
                <a:cxn ang="0">
                  <a:pos x="356" y="119"/>
                </a:cxn>
                <a:cxn ang="0">
                  <a:pos x="348" y="102"/>
                </a:cxn>
                <a:cxn ang="0">
                  <a:pos x="339" y="84"/>
                </a:cxn>
                <a:cxn ang="0">
                  <a:pos x="327" y="69"/>
                </a:cxn>
                <a:cxn ang="0">
                  <a:pos x="315" y="55"/>
                </a:cxn>
                <a:cxn ang="0">
                  <a:pos x="302" y="43"/>
                </a:cxn>
                <a:cxn ang="0">
                  <a:pos x="287" y="32"/>
                </a:cxn>
                <a:cxn ang="0">
                  <a:pos x="271" y="22"/>
                </a:cxn>
                <a:cxn ang="0">
                  <a:pos x="255" y="14"/>
                </a:cxn>
                <a:cxn ang="0">
                  <a:pos x="237" y="8"/>
                </a:cxn>
                <a:cxn ang="0">
                  <a:pos x="220" y="4"/>
                </a:cxn>
                <a:cxn ang="0">
                  <a:pos x="202" y="0"/>
                </a:cxn>
                <a:cxn ang="0">
                  <a:pos x="183" y="0"/>
                </a:cxn>
                <a:cxn ang="0">
                  <a:pos x="165" y="0"/>
                </a:cxn>
                <a:cxn ang="0">
                  <a:pos x="145" y="4"/>
                </a:cxn>
                <a:cxn ang="0">
                  <a:pos x="127" y="8"/>
                </a:cxn>
                <a:cxn ang="0">
                  <a:pos x="92" y="23"/>
                </a:cxn>
                <a:cxn ang="0">
                  <a:pos x="62" y="45"/>
                </a:cxn>
                <a:cxn ang="0">
                  <a:pos x="38" y="70"/>
                </a:cxn>
                <a:cxn ang="0">
                  <a:pos x="20" y="100"/>
                </a:cxn>
                <a:cxn ang="0">
                  <a:pos x="7" y="134"/>
                </a:cxn>
                <a:cxn ang="0">
                  <a:pos x="0" y="168"/>
                </a:cxn>
                <a:cxn ang="0">
                  <a:pos x="0" y="206"/>
                </a:cxn>
                <a:cxn ang="0">
                  <a:pos x="6" y="244"/>
                </a:cxn>
                <a:cxn ang="0">
                  <a:pos x="11" y="263"/>
                </a:cxn>
                <a:cxn ang="0">
                  <a:pos x="18" y="280"/>
                </a:cxn>
                <a:cxn ang="0">
                  <a:pos x="28" y="297"/>
                </a:cxn>
                <a:cxn ang="0">
                  <a:pos x="38" y="312"/>
                </a:cxn>
                <a:cxn ang="0">
                  <a:pos x="48" y="326"/>
                </a:cxn>
                <a:cxn ang="0">
                  <a:pos x="61" y="339"/>
                </a:cxn>
                <a:cxn ang="0">
                  <a:pos x="74" y="349"/>
                </a:cxn>
                <a:cxn ang="0">
                  <a:pos x="89" y="360"/>
                </a:cxn>
                <a:cxn ang="0">
                  <a:pos x="104" y="368"/>
                </a:cxn>
                <a:cxn ang="0">
                  <a:pos x="119" y="375"/>
                </a:cxn>
                <a:cxn ang="0">
                  <a:pos x="136" y="379"/>
                </a:cxn>
                <a:cxn ang="0">
                  <a:pos x="152" y="383"/>
                </a:cxn>
                <a:cxn ang="0">
                  <a:pos x="170" y="384"/>
                </a:cxn>
                <a:cxn ang="0">
                  <a:pos x="189" y="384"/>
                </a:cxn>
                <a:cxn ang="0">
                  <a:pos x="207" y="381"/>
                </a:cxn>
                <a:cxn ang="0">
                  <a:pos x="226" y="377"/>
                </a:cxn>
              </a:cxnLst>
              <a:rect l="0" t="0" r="r" b="b"/>
              <a:pathLst>
                <a:path w="369" h="384">
                  <a:moveTo>
                    <a:pt x="226" y="377"/>
                  </a:moveTo>
                  <a:lnTo>
                    <a:pt x="261" y="362"/>
                  </a:lnTo>
                  <a:lnTo>
                    <a:pt x="293" y="341"/>
                  </a:lnTo>
                  <a:lnTo>
                    <a:pt x="319" y="316"/>
                  </a:lnTo>
                  <a:lnTo>
                    <a:pt x="341" y="286"/>
                  </a:lnTo>
                  <a:lnTo>
                    <a:pt x="357" y="252"/>
                  </a:lnTo>
                  <a:lnTo>
                    <a:pt x="366" y="216"/>
                  </a:lnTo>
                  <a:lnTo>
                    <a:pt x="369" y="178"/>
                  </a:lnTo>
                  <a:lnTo>
                    <a:pt x="363" y="138"/>
                  </a:lnTo>
                  <a:lnTo>
                    <a:pt x="356" y="119"/>
                  </a:lnTo>
                  <a:lnTo>
                    <a:pt x="348" y="102"/>
                  </a:lnTo>
                  <a:lnTo>
                    <a:pt x="339" y="84"/>
                  </a:lnTo>
                  <a:lnTo>
                    <a:pt x="327" y="69"/>
                  </a:lnTo>
                  <a:lnTo>
                    <a:pt x="315" y="55"/>
                  </a:lnTo>
                  <a:lnTo>
                    <a:pt x="302" y="43"/>
                  </a:lnTo>
                  <a:lnTo>
                    <a:pt x="287" y="32"/>
                  </a:lnTo>
                  <a:lnTo>
                    <a:pt x="271" y="22"/>
                  </a:lnTo>
                  <a:lnTo>
                    <a:pt x="255" y="14"/>
                  </a:lnTo>
                  <a:lnTo>
                    <a:pt x="237" y="8"/>
                  </a:lnTo>
                  <a:lnTo>
                    <a:pt x="220" y="4"/>
                  </a:lnTo>
                  <a:lnTo>
                    <a:pt x="202" y="0"/>
                  </a:lnTo>
                  <a:lnTo>
                    <a:pt x="183" y="0"/>
                  </a:lnTo>
                  <a:lnTo>
                    <a:pt x="165" y="0"/>
                  </a:lnTo>
                  <a:lnTo>
                    <a:pt x="145" y="4"/>
                  </a:lnTo>
                  <a:lnTo>
                    <a:pt x="127" y="8"/>
                  </a:lnTo>
                  <a:lnTo>
                    <a:pt x="92" y="23"/>
                  </a:lnTo>
                  <a:lnTo>
                    <a:pt x="62" y="45"/>
                  </a:lnTo>
                  <a:lnTo>
                    <a:pt x="38" y="70"/>
                  </a:lnTo>
                  <a:lnTo>
                    <a:pt x="20" y="100"/>
                  </a:lnTo>
                  <a:lnTo>
                    <a:pt x="7" y="134"/>
                  </a:lnTo>
                  <a:lnTo>
                    <a:pt x="0" y="168"/>
                  </a:lnTo>
                  <a:lnTo>
                    <a:pt x="0" y="206"/>
                  </a:lnTo>
                  <a:lnTo>
                    <a:pt x="6" y="244"/>
                  </a:lnTo>
                  <a:lnTo>
                    <a:pt x="11" y="263"/>
                  </a:lnTo>
                  <a:lnTo>
                    <a:pt x="18" y="280"/>
                  </a:lnTo>
                  <a:lnTo>
                    <a:pt x="28" y="297"/>
                  </a:lnTo>
                  <a:lnTo>
                    <a:pt x="38" y="312"/>
                  </a:lnTo>
                  <a:lnTo>
                    <a:pt x="48" y="326"/>
                  </a:lnTo>
                  <a:lnTo>
                    <a:pt x="61" y="339"/>
                  </a:lnTo>
                  <a:lnTo>
                    <a:pt x="74" y="349"/>
                  </a:lnTo>
                  <a:lnTo>
                    <a:pt x="89" y="360"/>
                  </a:lnTo>
                  <a:lnTo>
                    <a:pt x="104" y="368"/>
                  </a:lnTo>
                  <a:lnTo>
                    <a:pt x="119" y="375"/>
                  </a:lnTo>
                  <a:lnTo>
                    <a:pt x="136" y="379"/>
                  </a:lnTo>
                  <a:lnTo>
                    <a:pt x="152" y="383"/>
                  </a:lnTo>
                  <a:lnTo>
                    <a:pt x="170" y="384"/>
                  </a:lnTo>
                  <a:lnTo>
                    <a:pt x="189" y="384"/>
                  </a:lnTo>
                  <a:lnTo>
                    <a:pt x="207" y="381"/>
                  </a:lnTo>
                  <a:lnTo>
                    <a:pt x="226" y="3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2" name="Freeform 204"/>
            <p:cNvSpPr>
              <a:spLocks/>
            </p:cNvSpPr>
            <p:nvPr/>
          </p:nvSpPr>
          <p:spPr bwMode="auto">
            <a:xfrm>
              <a:off x="4525" y="1971"/>
              <a:ext cx="52" cy="54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6" y="62"/>
                </a:cxn>
                <a:cxn ang="0">
                  <a:pos x="92" y="41"/>
                </a:cxn>
                <a:cxn ang="0">
                  <a:pos x="86" y="21"/>
                </a:cxn>
                <a:cxn ang="0">
                  <a:pos x="80" y="0"/>
                </a:cxn>
                <a:cxn ang="0">
                  <a:pos x="70" y="3"/>
                </a:cxn>
                <a:cxn ang="0">
                  <a:pos x="59" y="6"/>
                </a:cxn>
                <a:cxn ang="0">
                  <a:pos x="49" y="9"/>
                </a:cxn>
                <a:cxn ang="0">
                  <a:pos x="40" y="11"/>
                </a:cxn>
                <a:cxn ang="0">
                  <a:pos x="29" y="15"/>
                </a:cxn>
                <a:cxn ang="0">
                  <a:pos x="19" y="18"/>
                </a:cxn>
                <a:cxn ang="0">
                  <a:pos x="10" y="21"/>
                </a:cxn>
                <a:cxn ang="0">
                  <a:pos x="0" y="24"/>
                </a:cxn>
                <a:cxn ang="0">
                  <a:pos x="5" y="45"/>
                </a:cxn>
                <a:cxn ang="0">
                  <a:pos x="10" y="66"/>
                </a:cxn>
                <a:cxn ang="0">
                  <a:pos x="16" y="86"/>
                </a:cxn>
                <a:cxn ang="0">
                  <a:pos x="21" y="107"/>
                </a:cxn>
                <a:cxn ang="0">
                  <a:pos x="32" y="104"/>
                </a:cxn>
                <a:cxn ang="0">
                  <a:pos x="41" y="101"/>
                </a:cxn>
                <a:cxn ang="0">
                  <a:pos x="51" y="98"/>
                </a:cxn>
                <a:cxn ang="0">
                  <a:pos x="62" y="96"/>
                </a:cxn>
                <a:cxn ang="0">
                  <a:pos x="71" y="93"/>
                </a:cxn>
                <a:cxn ang="0">
                  <a:pos x="81" y="90"/>
                </a:cxn>
                <a:cxn ang="0">
                  <a:pos x="92" y="88"/>
                </a:cxn>
                <a:cxn ang="0">
                  <a:pos x="102" y="84"/>
                </a:cxn>
              </a:cxnLst>
              <a:rect l="0" t="0" r="r" b="b"/>
              <a:pathLst>
                <a:path w="102" h="107">
                  <a:moveTo>
                    <a:pt x="102" y="84"/>
                  </a:moveTo>
                  <a:lnTo>
                    <a:pt x="96" y="62"/>
                  </a:lnTo>
                  <a:lnTo>
                    <a:pt x="92" y="41"/>
                  </a:lnTo>
                  <a:lnTo>
                    <a:pt x="86" y="21"/>
                  </a:lnTo>
                  <a:lnTo>
                    <a:pt x="80" y="0"/>
                  </a:lnTo>
                  <a:lnTo>
                    <a:pt x="70" y="3"/>
                  </a:lnTo>
                  <a:lnTo>
                    <a:pt x="59" y="6"/>
                  </a:lnTo>
                  <a:lnTo>
                    <a:pt x="49" y="9"/>
                  </a:lnTo>
                  <a:lnTo>
                    <a:pt x="40" y="11"/>
                  </a:lnTo>
                  <a:lnTo>
                    <a:pt x="29" y="15"/>
                  </a:lnTo>
                  <a:lnTo>
                    <a:pt x="19" y="18"/>
                  </a:lnTo>
                  <a:lnTo>
                    <a:pt x="10" y="21"/>
                  </a:lnTo>
                  <a:lnTo>
                    <a:pt x="0" y="24"/>
                  </a:lnTo>
                  <a:lnTo>
                    <a:pt x="5" y="45"/>
                  </a:lnTo>
                  <a:lnTo>
                    <a:pt x="10" y="66"/>
                  </a:lnTo>
                  <a:lnTo>
                    <a:pt x="16" y="86"/>
                  </a:lnTo>
                  <a:lnTo>
                    <a:pt x="21" y="107"/>
                  </a:lnTo>
                  <a:lnTo>
                    <a:pt x="32" y="104"/>
                  </a:lnTo>
                  <a:lnTo>
                    <a:pt x="41" y="101"/>
                  </a:lnTo>
                  <a:lnTo>
                    <a:pt x="51" y="98"/>
                  </a:lnTo>
                  <a:lnTo>
                    <a:pt x="62" y="96"/>
                  </a:lnTo>
                  <a:lnTo>
                    <a:pt x="71" y="93"/>
                  </a:lnTo>
                  <a:lnTo>
                    <a:pt x="81" y="90"/>
                  </a:lnTo>
                  <a:lnTo>
                    <a:pt x="92" y="88"/>
                  </a:lnTo>
                  <a:lnTo>
                    <a:pt x="102" y="84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3" name="Freeform 205"/>
            <p:cNvSpPr>
              <a:spLocks/>
            </p:cNvSpPr>
            <p:nvPr/>
          </p:nvSpPr>
          <p:spPr bwMode="auto">
            <a:xfrm>
              <a:off x="4442" y="2117"/>
              <a:ext cx="311" cy="85"/>
            </a:xfrm>
            <a:custGeom>
              <a:avLst/>
              <a:gdLst/>
              <a:ahLst/>
              <a:cxnLst>
                <a:cxn ang="0">
                  <a:pos x="612" y="18"/>
                </a:cxn>
                <a:cxn ang="0">
                  <a:pos x="605" y="8"/>
                </a:cxn>
                <a:cxn ang="0">
                  <a:pos x="596" y="2"/>
                </a:cxn>
                <a:cxn ang="0">
                  <a:pos x="585" y="0"/>
                </a:cxn>
                <a:cxn ang="0">
                  <a:pos x="542" y="11"/>
                </a:cxn>
                <a:cxn ang="0">
                  <a:pos x="469" y="32"/>
                </a:cxn>
                <a:cxn ang="0">
                  <a:pos x="398" y="51"/>
                </a:cxn>
                <a:cxn ang="0">
                  <a:pos x="328" y="72"/>
                </a:cxn>
                <a:cxn ang="0">
                  <a:pos x="257" y="92"/>
                </a:cxn>
                <a:cxn ang="0">
                  <a:pos x="188" y="111"/>
                </a:cxn>
                <a:cxn ang="0">
                  <a:pos x="119" y="131"/>
                </a:cxn>
                <a:cxn ang="0">
                  <a:pos x="49" y="151"/>
                </a:cxn>
                <a:cxn ang="0">
                  <a:pos x="10" y="162"/>
                </a:cxn>
                <a:cxn ang="0">
                  <a:pos x="3" y="167"/>
                </a:cxn>
                <a:cxn ang="0">
                  <a:pos x="14" y="168"/>
                </a:cxn>
                <a:cxn ang="0">
                  <a:pos x="41" y="165"/>
                </a:cxn>
                <a:cxn ang="0">
                  <a:pos x="67" y="163"/>
                </a:cxn>
                <a:cxn ang="0">
                  <a:pos x="94" y="162"/>
                </a:cxn>
                <a:cxn ang="0">
                  <a:pos x="120" y="161"/>
                </a:cxn>
                <a:cxn ang="0">
                  <a:pos x="148" y="160"/>
                </a:cxn>
                <a:cxn ang="0">
                  <a:pos x="174" y="159"/>
                </a:cxn>
                <a:cxn ang="0">
                  <a:pos x="201" y="159"/>
                </a:cxn>
                <a:cxn ang="0">
                  <a:pos x="234" y="159"/>
                </a:cxn>
                <a:cxn ang="0">
                  <a:pos x="274" y="159"/>
                </a:cxn>
                <a:cxn ang="0">
                  <a:pos x="313" y="160"/>
                </a:cxn>
                <a:cxn ang="0">
                  <a:pos x="351" y="162"/>
                </a:cxn>
                <a:cxn ang="0">
                  <a:pos x="385" y="159"/>
                </a:cxn>
                <a:cxn ang="0">
                  <a:pos x="416" y="149"/>
                </a:cxn>
                <a:cxn ang="0">
                  <a:pos x="448" y="141"/>
                </a:cxn>
                <a:cxn ang="0">
                  <a:pos x="480" y="132"/>
                </a:cxn>
                <a:cxn ang="0">
                  <a:pos x="512" y="124"/>
                </a:cxn>
                <a:cxn ang="0">
                  <a:pos x="543" y="115"/>
                </a:cxn>
                <a:cxn ang="0">
                  <a:pos x="575" y="106"/>
                </a:cxn>
                <a:cxn ang="0">
                  <a:pos x="608" y="96"/>
                </a:cxn>
                <a:cxn ang="0">
                  <a:pos x="622" y="74"/>
                </a:cxn>
                <a:cxn ang="0">
                  <a:pos x="616" y="41"/>
                </a:cxn>
              </a:cxnLst>
              <a:rect l="0" t="0" r="r" b="b"/>
              <a:pathLst>
                <a:path w="624" h="169">
                  <a:moveTo>
                    <a:pt x="613" y="24"/>
                  </a:moveTo>
                  <a:lnTo>
                    <a:pt x="612" y="18"/>
                  </a:lnTo>
                  <a:lnTo>
                    <a:pt x="609" y="12"/>
                  </a:lnTo>
                  <a:lnTo>
                    <a:pt x="605" y="8"/>
                  </a:lnTo>
                  <a:lnTo>
                    <a:pt x="602" y="4"/>
                  </a:lnTo>
                  <a:lnTo>
                    <a:pt x="596" y="2"/>
                  </a:lnTo>
                  <a:lnTo>
                    <a:pt x="590" y="1"/>
                  </a:lnTo>
                  <a:lnTo>
                    <a:pt x="585" y="0"/>
                  </a:lnTo>
                  <a:lnTo>
                    <a:pt x="579" y="1"/>
                  </a:lnTo>
                  <a:lnTo>
                    <a:pt x="542" y="11"/>
                  </a:lnTo>
                  <a:lnTo>
                    <a:pt x="505" y="21"/>
                  </a:lnTo>
                  <a:lnTo>
                    <a:pt x="469" y="32"/>
                  </a:lnTo>
                  <a:lnTo>
                    <a:pt x="434" y="41"/>
                  </a:lnTo>
                  <a:lnTo>
                    <a:pt x="398" y="51"/>
                  </a:lnTo>
                  <a:lnTo>
                    <a:pt x="363" y="62"/>
                  </a:lnTo>
                  <a:lnTo>
                    <a:pt x="328" y="72"/>
                  </a:lnTo>
                  <a:lnTo>
                    <a:pt x="293" y="81"/>
                  </a:lnTo>
                  <a:lnTo>
                    <a:pt x="257" y="92"/>
                  </a:lnTo>
                  <a:lnTo>
                    <a:pt x="223" y="101"/>
                  </a:lnTo>
                  <a:lnTo>
                    <a:pt x="188" y="111"/>
                  </a:lnTo>
                  <a:lnTo>
                    <a:pt x="154" y="122"/>
                  </a:lnTo>
                  <a:lnTo>
                    <a:pt x="119" y="131"/>
                  </a:lnTo>
                  <a:lnTo>
                    <a:pt x="85" y="141"/>
                  </a:lnTo>
                  <a:lnTo>
                    <a:pt x="49" y="151"/>
                  </a:lnTo>
                  <a:lnTo>
                    <a:pt x="14" y="161"/>
                  </a:lnTo>
                  <a:lnTo>
                    <a:pt x="10" y="162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0" y="169"/>
                  </a:lnTo>
                  <a:lnTo>
                    <a:pt x="14" y="168"/>
                  </a:lnTo>
                  <a:lnTo>
                    <a:pt x="27" y="167"/>
                  </a:lnTo>
                  <a:lnTo>
                    <a:pt x="41" y="165"/>
                  </a:lnTo>
                  <a:lnTo>
                    <a:pt x="53" y="164"/>
                  </a:lnTo>
                  <a:lnTo>
                    <a:pt x="67" y="163"/>
                  </a:lnTo>
                  <a:lnTo>
                    <a:pt x="81" y="163"/>
                  </a:lnTo>
                  <a:lnTo>
                    <a:pt x="94" y="162"/>
                  </a:lnTo>
                  <a:lnTo>
                    <a:pt x="108" y="161"/>
                  </a:lnTo>
                  <a:lnTo>
                    <a:pt x="120" y="161"/>
                  </a:lnTo>
                  <a:lnTo>
                    <a:pt x="134" y="160"/>
                  </a:lnTo>
                  <a:lnTo>
                    <a:pt x="148" y="160"/>
                  </a:lnTo>
                  <a:lnTo>
                    <a:pt x="161" y="160"/>
                  </a:lnTo>
                  <a:lnTo>
                    <a:pt x="174" y="159"/>
                  </a:lnTo>
                  <a:lnTo>
                    <a:pt x="187" y="159"/>
                  </a:lnTo>
                  <a:lnTo>
                    <a:pt x="201" y="159"/>
                  </a:lnTo>
                  <a:lnTo>
                    <a:pt x="214" y="159"/>
                  </a:lnTo>
                  <a:lnTo>
                    <a:pt x="234" y="159"/>
                  </a:lnTo>
                  <a:lnTo>
                    <a:pt x="254" y="159"/>
                  </a:lnTo>
                  <a:lnTo>
                    <a:pt x="274" y="159"/>
                  </a:lnTo>
                  <a:lnTo>
                    <a:pt x="293" y="160"/>
                  </a:lnTo>
                  <a:lnTo>
                    <a:pt x="313" y="160"/>
                  </a:lnTo>
                  <a:lnTo>
                    <a:pt x="331" y="161"/>
                  </a:lnTo>
                  <a:lnTo>
                    <a:pt x="351" y="162"/>
                  </a:lnTo>
                  <a:lnTo>
                    <a:pt x="369" y="163"/>
                  </a:lnTo>
                  <a:lnTo>
                    <a:pt x="385" y="159"/>
                  </a:lnTo>
                  <a:lnTo>
                    <a:pt x="400" y="154"/>
                  </a:lnTo>
                  <a:lnTo>
                    <a:pt x="416" y="149"/>
                  </a:lnTo>
                  <a:lnTo>
                    <a:pt x="433" y="146"/>
                  </a:lnTo>
                  <a:lnTo>
                    <a:pt x="448" y="141"/>
                  </a:lnTo>
                  <a:lnTo>
                    <a:pt x="464" y="137"/>
                  </a:lnTo>
                  <a:lnTo>
                    <a:pt x="480" y="132"/>
                  </a:lnTo>
                  <a:lnTo>
                    <a:pt x="496" y="127"/>
                  </a:lnTo>
                  <a:lnTo>
                    <a:pt x="512" y="124"/>
                  </a:lnTo>
                  <a:lnTo>
                    <a:pt x="527" y="119"/>
                  </a:lnTo>
                  <a:lnTo>
                    <a:pt x="543" y="115"/>
                  </a:lnTo>
                  <a:lnTo>
                    <a:pt x="559" y="110"/>
                  </a:lnTo>
                  <a:lnTo>
                    <a:pt x="575" y="106"/>
                  </a:lnTo>
                  <a:lnTo>
                    <a:pt x="592" y="101"/>
                  </a:lnTo>
                  <a:lnTo>
                    <a:pt x="608" y="96"/>
                  </a:lnTo>
                  <a:lnTo>
                    <a:pt x="624" y="92"/>
                  </a:lnTo>
                  <a:lnTo>
                    <a:pt x="622" y="74"/>
                  </a:lnTo>
                  <a:lnTo>
                    <a:pt x="619" y="57"/>
                  </a:lnTo>
                  <a:lnTo>
                    <a:pt x="616" y="41"/>
                  </a:lnTo>
                  <a:lnTo>
                    <a:pt x="613" y="24"/>
                  </a:lnTo>
                  <a:close/>
                </a:path>
              </a:pathLst>
            </a:custGeom>
            <a:solidFill>
              <a:srgbClr val="3F9E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4" name="Freeform 206"/>
            <p:cNvSpPr>
              <a:spLocks/>
            </p:cNvSpPr>
            <p:nvPr/>
          </p:nvSpPr>
          <p:spPr bwMode="auto">
            <a:xfrm>
              <a:off x="4316" y="1690"/>
              <a:ext cx="354" cy="222"/>
            </a:xfrm>
            <a:custGeom>
              <a:avLst/>
              <a:gdLst/>
              <a:ahLst/>
              <a:cxnLst>
                <a:cxn ang="0">
                  <a:pos x="122" y="442"/>
                </a:cxn>
                <a:cxn ang="0">
                  <a:pos x="156" y="432"/>
                </a:cxn>
                <a:cxn ang="0">
                  <a:pos x="189" y="420"/>
                </a:cxn>
                <a:cxn ang="0">
                  <a:pos x="222" y="410"/>
                </a:cxn>
                <a:cxn ang="0">
                  <a:pos x="257" y="398"/>
                </a:cxn>
                <a:cxn ang="0">
                  <a:pos x="290" y="387"/>
                </a:cxn>
                <a:cxn ang="0">
                  <a:pos x="324" y="375"/>
                </a:cxn>
                <a:cxn ang="0">
                  <a:pos x="358" y="364"/>
                </a:cxn>
                <a:cxn ang="0">
                  <a:pos x="393" y="352"/>
                </a:cxn>
                <a:cxn ang="0">
                  <a:pos x="429" y="340"/>
                </a:cxn>
                <a:cxn ang="0">
                  <a:pos x="463" y="328"/>
                </a:cxn>
                <a:cxn ang="0">
                  <a:pos x="499" y="317"/>
                </a:cxn>
                <a:cxn ang="0">
                  <a:pos x="536" y="305"/>
                </a:cxn>
                <a:cxn ang="0">
                  <a:pos x="573" y="292"/>
                </a:cxn>
                <a:cxn ang="0">
                  <a:pos x="610" y="282"/>
                </a:cxn>
                <a:cxn ang="0">
                  <a:pos x="648" y="270"/>
                </a:cxn>
                <a:cxn ang="0">
                  <a:pos x="687" y="259"/>
                </a:cxn>
                <a:cxn ang="0">
                  <a:pos x="698" y="253"/>
                </a:cxn>
                <a:cxn ang="0">
                  <a:pos x="706" y="243"/>
                </a:cxn>
                <a:cxn ang="0">
                  <a:pos x="710" y="231"/>
                </a:cxn>
                <a:cxn ang="0">
                  <a:pos x="709" y="219"/>
                </a:cxn>
                <a:cxn ang="0">
                  <a:pos x="700" y="191"/>
                </a:cxn>
                <a:cxn ang="0">
                  <a:pos x="689" y="163"/>
                </a:cxn>
                <a:cxn ang="0">
                  <a:pos x="680" y="137"/>
                </a:cxn>
                <a:cxn ang="0">
                  <a:pos x="670" y="109"/>
                </a:cxn>
                <a:cxn ang="0">
                  <a:pos x="660" y="83"/>
                </a:cxn>
                <a:cxn ang="0">
                  <a:pos x="649" y="55"/>
                </a:cxn>
                <a:cxn ang="0">
                  <a:pos x="638" y="27"/>
                </a:cxn>
                <a:cxn ang="0">
                  <a:pos x="627" y="0"/>
                </a:cxn>
                <a:cxn ang="0">
                  <a:pos x="584" y="12"/>
                </a:cxn>
                <a:cxn ang="0">
                  <a:pos x="543" y="26"/>
                </a:cxn>
                <a:cxn ang="0">
                  <a:pos x="501" y="41"/>
                </a:cxn>
                <a:cxn ang="0">
                  <a:pos x="462" y="56"/>
                </a:cxn>
                <a:cxn ang="0">
                  <a:pos x="422" y="71"/>
                </a:cxn>
                <a:cxn ang="0">
                  <a:pos x="383" y="86"/>
                </a:cxn>
                <a:cxn ang="0">
                  <a:pos x="345" y="101"/>
                </a:cxn>
                <a:cxn ang="0">
                  <a:pos x="307" y="117"/>
                </a:cxn>
                <a:cxn ang="0">
                  <a:pos x="269" y="132"/>
                </a:cxn>
                <a:cxn ang="0">
                  <a:pos x="231" y="148"/>
                </a:cxn>
                <a:cxn ang="0">
                  <a:pos x="193" y="163"/>
                </a:cxn>
                <a:cxn ang="0">
                  <a:pos x="154" y="178"/>
                </a:cxn>
                <a:cxn ang="0">
                  <a:pos x="116" y="192"/>
                </a:cxn>
                <a:cxn ang="0">
                  <a:pos x="77" y="206"/>
                </a:cxn>
                <a:cxn ang="0">
                  <a:pos x="39" y="219"/>
                </a:cxn>
                <a:cxn ang="0">
                  <a:pos x="0" y="231"/>
                </a:cxn>
                <a:cxn ang="0">
                  <a:pos x="12" y="255"/>
                </a:cxn>
                <a:cxn ang="0">
                  <a:pos x="23" y="279"/>
                </a:cxn>
                <a:cxn ang="0">
                  <a:pos x="35" y="302"/>
                </a:cxn>
                <a:cxn ang="0">
                  <a:pos x="45" y="326"/>
                </a:cxn>
                <a:cxn ang="0">
                  <a:pos x="55" y="349"/>
                </a:cxn>
                <a:cxn ang="0">
                  <a:pos x="66" y="373"/>
                </a:cxn>
                <a:cxn ang="0">
                  <a:pos x="75" y="397"/>
                </a:cxn>
                <a:cxn ang="0">
                  <a:pos x="84" y="421"/>
                </a:cxn>
                <a:cxn ang="0">
                  <a:pos x="88" y="427"/>
                </a:cxn>
                <a:cxn ang="0">
                  <a:pos x="91" y="432"/>
                </a:cxn>
                <a:cxn ang="0">
                  <a:pos x="96" y="436"/>
                </a:cxn>
                <a:cxn ang="0">
                  <a:pos x="100" y="440"/>
                </a:cxn>
                <a:cxn ang="0">
                  <a:pos x="105" y="442"/>
                </a:cxn>
                <a:cxn ang="0">
                  <a:pos x="111" y="443"/>
                </a:cxn>
                <a:cxn ang="0">
                  <a:pos x="116" y="443"/>
                </a:cxn>
                <a:cxn ang="0">
                  <a:pos x="122" y="442"/>
                </a:cxn>
              </a:cxnLst>
              <a:rect l="0" t="0" r="r" b="b"/>
              <a:pathLst>
                <a:path w="710" h="443">
                  <a:moveTo>
                    <a:pt x="122" y="442"/>
                  </a:moveTo>
                  <a:lnTo>
                    <a:pt x="156" y="432"/>
                  </a:lnTo>
                  <a:lnTo>
                    <a:pt x="189" y="420"/>
                  </a:lnTo>
                  <a:lnTo>
                    <a:pt x="222" y="410"/>
                  </a:lnTo>
                  <a:lnTo>
                    <a:pt x="257" y="398"/>
                  </a:lnTo>
                  <a:lnTo>
                    <a:pt x="290" y="387"/>
                  </a:lnTo>
                  <a:lnTo>
                    <a:pt x="324" y="375"/>
                  </a:lnTo>
                  <a:lnTo>
                    <a:pt x="358" y="364"/>
                  </a:lnTo>
                  <a:lnTo>
                    <a:pt x="393" y="352"/>
                  </a:lnTo>
                  <a:lnTo>
                    <a:pt x="429" y="340"/>
                  </a:lnTo>
                  <a:lnTo>
                    <a:pt x="463" y="328"/>
                  </a:lnTo>
                  <a:lnTo>
                    <a:pt x="499" y="317"/>
                  </a:lnTo>
                  <a:lnTo>
                    <a:pt x="536" y="305"/>
                  </a:lnTo>
                  <a:lnTo>
                    <a:pt x="573" y="292"/>
                  </a:lnTo>
                  <a:lnTo>
                    <a:pt x="610" y="282"/>
                  </a:lnTo>
                  <a:lnTo>
                    <a:pt x="648" y="270"/>
                  </a:lnTo>
                  <a:lnTo>
                    <a:pt x="687" y="259"/>
                  </a:lnTo>
                  <a:lnTo>
                    <a:pt x="698" y="253"/>
                  </a:lnTo>
                  <a:lnTo>
                    <a:pt x="706" y="243"/>
                  </a:lnTo>
                  <a:lnTo>
                    <a:pt x="710" y="231"/>
                  </a:lnTo>
                  <a:lnTo>
                    <a:pt x="709" y="219"/>
                  </a:lnTo>
                  <a:lnTo>
                    <a:pt x="700" y="191"/>
                  </a:lnTo>
                  <a:lnTo>
                    <a:pt x="689" y="163"/>
                  </a:lnTo>
                  <a:lnTo>
                    <a:pt x="680" y="137"/>
                  </a:lnTo>
                  <a:lnTo>
                    <a:pt x="670" y="109"/>
                  </a:lnTo>
                  <a:lnTo>
                    <a:pt x="660" y="83"/>
                  </a:lnTo>
                  <a:lnTo>
                    <a:pt x="649" y="55"/>
                  </a:lnTo>
                  <a:lnTo>
                    <a:pt x="638" y="27"/>
                  </a:lnTo>
                  <a:lnTo>
                    <a:pt x="627" y="0"/>
                  </a:lnTo>
                  <a:lnTo>
                    <a:pt x="584" y="12"/>
                  </a:lnTo>
                  <a:lnTo>
                    <a:pt x="543" y="26"/>
                  </a:lnTo>
                  <a:lnTo>
                    <a:pt x="501" y="41"/>
                  </a:lnTo>
                  <a:lnTo>
                    <a:pt x="462" y="56"/>
                  </a:lnTo>
                  <a:lnTo>
                    <a:pt x="422" y="71"/>
                  </a:lnTo>
                  <a:lnTo>
                    <a:pt x="383" y="86"/>
                  </a:lnTo>
                  <a:lnTo>
                    <a:pt x="345" y="101"/>
                  </a:lnTo>
                  <a:lnTo>
                    <a:pt x="307" y="117"/>
                  </a:lnTo>
                  <a:lnTo>
                    <a:pt x="269" y="132"/>
                  </a:lnTo>
                  <a:lnTo>
                    <a:pt x="231" y="148"/>
                  </a:lnTo>
                  <a:lnTo>
                    <a:pt x="193" y="163"/>
                  </a:lnTo>
                  <a:lnTo>
                    <a:pt x="154" y="178"/>
                  </a:lnTo>
                  <a:lnTo>
                    <a:pt x="116" y="192"/>
                  </a:lnTo>
                  <a:lnTo>
                    <a:pt x="77" y="206"/>
                  </a:lnTo>
                  <a:lnTo>
                    <a:pt x="39" y="219"/>
                  </a:lnTo>
                  <a:lnTo>
                    <a:pt x="0" y="231"/>
                  </a:lnTo>
                  <a:lnTo>
                    <a:pt x="12" y="255"/>
                  </a:lnTo>
                  <a:lnTo>
                    <a:pt x="23" y="279"/>
                  </a:lnTo>
                  <a:lnTo>
                    <a:pt x="35" y="302"/>
                  </a:lnTo>
                  <a:lnTo>
                    <a:pt x="45" y="326"/>
                  </a:lnTo>
                  <a:lnTo>
                    <a:pt x="55" y="349"/>
                  </a:lnTo>
                  <a:lnTo>
                    <a:pt x="66" y="373"/>
                  </a:lnTo>
                  <a:lnTo>
                    <a:pt x="75" y="397"/>
                  </a:lnTo>
                  <a:lnTo>
                    <a:pt x="84" y="421"/>
                  </a:lnTo>
                  <a:lnTo>
                    <a:pt x="88" y="427"/>
                  </a:lnTo>
                  <a:lnTo>
                    <a:pt x="91" y="432"/>
                  </a:lnTo>
                  <a:lnTo>
                    <a:pt x="96" y="436"/>
                  </a:lnTo>
                  <a:lnTo>
                    <a:pt x="100" y="440"/>
                  </a:lnTo>
                  <a:lnTo>
                    <a:pt x="105" y="442"/>
                  </a:lnTo>
                  <a:lnTo>
                    <a:pt x="111" y="443"/>
                  </a:lnTo>
                  <a:lnTo>
                    <a:pt x="116" y="443"/>
                  </a:lnTo>
                  <a:lnTo>
                    <a:pt x="122" y="442"/>
                  </a:lnTo>
                  <a:close/>
                </a:path>
              </a:pathLst>
            </a:custGeom>
            <a:solidFill>
              <a:srgbClr val="3F9E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5" name="Freeform 207"/>
            <p:cNvSpPr>
              <a:spLocks/>
            </p:cNvSpPr>
            <p:nvPr/>
          </p:nvSpPr>
          <p:spPr bwMode="auto">
            <a:xfrm>
              <a:off x="4555" y="1720"/>
              <a:ext cx="88" cy="98"/>
            </a:xfrm>
            <a:custGeom>
              <a:avLst/>
              <a:gdLst/>
              <a:ahLst/>
              <a:cxnLst>
                <a:cxn ang="0">
                  <a:pos x="177" y="160"/>
                </a:cxn>
                <a:cxn ang="0">
                  <a:pos x="170" y="139"/>
                </a:cxn>
                <a:cxn ang="0">
                  <a:pos x="163" y="119"/>
                </a:cxn>
                <a:cxn ang="0">
                  <a:pos x="156" y="100"/>
                </a:cxn>
                <a:cxn ang="0">
                  <a:pos x="148" y="79"/>
                </a:cxn>
                <a:cxn ang="0">
                  <a:pos x="141" y="60"/>
                </a:cxn>
                <a:cxn ang="0">
                  <a:pos x="133" y="40"/>
                </a:cxn>
                <a:cxn ang="0">
                  <a:pos x="125" y="20"/>
                </a:cxn>
                <a:cxn ang="0">
                  <a:pos x="117" y="0"/>
                </a:cxn>
                <a:cxn ang="0">
                  <a:pos x="102" y="4"/>
                </a:cxn>
                <a:cxn ang="0">
                  <a:pos x="88" y="9"/>
                </a:cxn>
                <a:cxn ang="0">
                  <a:pos x="73" y="13"/>
                </a:cxn>
                <a:cxn ang="0">
                  <a:pos x="59" y="19"/>
                </a:cxn>
                <a:cxn ang="0">
                  <a:pos x="44" y="24"/>
                </a:cxn>
                <a:cxn ang="0">
                  <a:pos x="29" y="28"/>
                </a:cxn>
                <a:cxn ang="0">
                  <a:pos x="15" y="34"/>
                </a:cxn>
                <a:cxn ang="0">
                  <a:pos x="0" y="39"/>
                </a:cxn>
                <a:cxn ang="0">
                  <a:pos x="9" y="58"/>
                </a:cxn>
                <a:cxn ang="0">
                  <a:pos x="15" y="79"/>
                </a:cxn>
                <a:cxn ang="0">
                  <a:pos x="23" y="99"/>
                </a:cxn>
                <a:cxn ang="0">
                  <a:pos x="30" y="118"/>
                </a:cxn>
                <a:cxn ang="0">
                  <a:pos x="37" y="138"/>
                </a:cxn>
                <a:cxn ang="0">
                  <a:pos x="44" y="157"/>
                </a:cxn>
                <a:cxn ang="0">
                  <a:pos x="51" y="177"/>
                </a:cxn>
                <a:cxn ang="0">
                  <a:pos x="58" y="197"/>
                </a:cxn>
                <a:cxn ang="0">
                  <a:pos x="73" y="192"/>
                </a:cxn>
                <a:cxn ang="0">
                  <a:pos x="87" y="187"/>
                </a:cxn>
                <a:cxn ang="0">
                  <a:pos x="102" y="183"/>
                </a:cxn>
                <a:cxn ang="0">
                  <a:pos x="117" y="178"/>
                </a:cxn>
                <a:cxn ang="0">
                  <a:pos x="132" y="174"/>
                </a:cxn>
                <a:cxn ang="0">
                  <a:pos x="147" y="169"/>
                </a:cxn>
                <a:cxn ang="0">
                  <a:pos x="162" y="164"/>
                </a:cxn>
                <a:cxn ang="0">
                  <a:pos x="177" y="160"/>
                </a:cxn>
              </a:cxnLst>
              <a:rect l="0" t="0" r="r" b="b"/>
              <a:pathLst>
                <a:path w="177" h="197">
                  <a:moveTo>
                    <a:pt x="177" y="160"/>
                  </a:moveTo>
                  <a:lnTo>
                    <a:pt x="170" y="139"/>
                  </a:lnTo>
                  <a:lnTo>
                    <a:pt x="163" y="119"/>
                  </a:lnTo>
                  <a:lnTo>
                    <a:pt x="156" y="100"/>
                  </a:lnTo>
                  <a:lnTo>
                    <a:pt x="148" y="79"/>
                  </a:lnTo>
                  <a:lnTo>
                    <a:pt x="141" y="60"/>
                  </a:lnTo>
                  <a:lnTo>
                    <a:pt x="133" y="40"/>
                  </a:lnTo>
                  <a:lnTo>
                    <a:pt x="125" y="20"/>
                  </a:lnTo>
                  <a:lnTo>
                    <a:pt x="117" y="0"/>
                  </a:lnTo>
                  <a:lnTo>
                    <a:pt x="102" y="4"/>
                  </a:lnTo>
                  <a:lnTo>
                    <a:pt x="88" y="9"/>
                  </a:lnTo>
                  <a:lnTo>
                    <a:pt x="73" y="13"/>
                  </a:lnTo>
                  <a:lnTo>
                    <a:pt x="59" y="19"/>
                  </a:lnTo>
                  <a:lnTo>
                    <a:pt x="44" y="24"/>
                  </a:lnTo>
                  <a:lnTo>
                    <a:pt x="29" y="28"/>
                  </a:lnTo>
                  <a:lnTo>
                    <a:pt x="15" y="34"/>
                  </a:lnTo>
                  <a:lnTo>
                    <a:pt x="0" y="39"/>
                  </a:lnTo>
                  <a:lnTo>
                    <a:pt x="9" y="58"/>
                  </a:lnTo>
                  <a:lnTo>
                    <a:pt x="15" y="79"/>
                  </a:lnTo>
                  <a:lnTo>
                    <a:pt x="23" y="99"/>
                  </a:lnTo>
                  <a:lnTo>
                    <a:pt x="30" y="118"/>
                  </a:lnTo>
                  <a:lnTo>
                    <a:pt x="37" y="138"/>
                  </a:lnTo>
                  <a:lnTo>
                    <a:pt x="44" y="157"/>
                  </a:lnTo>
                  <a:lnTo>
                    <a:pt x="51" y="177"/>
                  </a:lnTo>
                  <a:lnTo>
                    <a:pt x="58" y="197"/>
                  </a:lnTo>
                  <a:lnTo>
                    <a:pt x="73" y="192"/>
                  </a:lnTo>
                  <a:lnTo>
                    <a:pt x="87" y="187"/>
                  </a:lnTo>
                  <a:lnTo>
                    <a:pt x="102" y="183"/>
                  </a:lnTo>
                  <a:lnTo>
                    <a:pt x="117" y="178"/>
                  </a:lnTo>
                  <a:lnTo>
                    <a:pt x="132" y="174"/>
                  </a:lnTo>
                  <a:lnTo>
                    <a:pt x="147" y="169"/>
                  </a:lnTo>
                  <a:lnTo>
                    <a:pt x="162" y="164"/>
                  </a:lnTo>
                  <a:lnTo>
                    <a:pt x="177" y="160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208"/>
          <p:cNvGrpSpPr>
            <a:grpSpLocks/>
          </p:cNvGrpSpPr>
          <p:nvPr/>
        </p:nvGrpSpPr>
        <p:grpSpPr bwMode="auto">
          <a:xfrm>
            <a:off x="5065713" y="4900613"/>
            <a:ext cx="268287" cy="285750"/>
            <a:chOff x="4271" y="1671"/>
            <a:chExt cx="550" cy="540"/>
          </a:xfrm>
        </p:grpSpPr>
        <p:sp>
          <p:nvSpPr>
            <p:cNvPr id="32977" name="Freeform 209"/>
            <p:cNvSpPr>
              <a:spLocks/>
            </p:cNvSpPr>
            <p:nvPr/>
          </p:nvSpPr>
          <p:spPr bwMode="auto">
            <a:xfrm>
              <a:off x="4271" y="1671"/>
              <a:ext cx="550" cy="540"/>
            </a:xfrm>
            <a:custGeom>
              <a:avLst/>
              <a:gdLst/>
              <a:ahLst/>
              <a:cxnLst>
                <a:cxn ang="0">
                  <a:pos x="836" y="6"/>
                </a:cxn>
                <a:cxn ang="0">
                  <a:pos x="778" y="19"/>
                </a:cxn>
                <a:cxn ang="0">
                  <a:pos x="723" y="34"/>
                </a:cxn>
                <a:cxn ang="0">
                  <a:pos x="670" y="52"/>
                </a:cxn>
                <a:cxn ang="0">
                  <a:pos x="617" y="69"/>
                </a:cxn>
                <a:cxn ang="0">
                  <a:pos x="565" y="87"/>
                </a:cxn>
                <a:cxn ang="0">
                  <a:pos x="515" y="107"/>
                </a:cxn>
                <a:cxn ang="0">
                  <a:pos x="466" y="127"/>
                </a:cxn>
                <a:cxn ang="0">
                  <a:pos x="416" y="146"/>
                </a:cxn>
                <a:cxn ang="0">
                  <a:pos x="368" y="166"/>
                </a:cxn>
                <a:cxn ang="0">
                  <a:pos x="319" y="185"/>
                </a:cxn>
                <a:cxn ang="0">
                  <a:pos x="271" y="205"/>
                </a:cxn>
                <a:cxn ang="0">
                  <a:pos x="223" y="223"/>
                </a:cxn>
                <a:cxn ang="0">
                  <a:pos x="174" y="241"/>
                </a:cxn>
                <a:cxn ang="0">
                  <a:pos x="125" y="258"/>
                </a:cxn>
                <a:cxn ang="0">
                  <a:pos x="75" y="273"/>
                </a:cxn>
                <a:cxn ang="0">
                  <a:pos x="43" y="294"/>
                </a:cxn>
                <a:cxn ang="0">
                  <a:pos x="30" y="320"/>
                </a:cxn>
                <a:cxn ang="0">
                  <a:pos x="19" y="347"/>
                </a:cxn>
                <a:cxn ang="0">
                  <a:pos x="6" y="373"/>
                </a:cxn>
                <a:cxn ang="0">
                  <a:pos x="21" y="428"/>
                </a:cxn>
                <a:cxn ang="0">
                  <a:pos x="58" y="513"/>
                </a:cxn>
                <a:cxn ang="0">
                  <a:pos x="89" y="597"/>
                </a:cxn>
                <a:cxn ang="0">
                  <a:pos x="117" y="682"/>
                </a:cxn>
                <a:cxn ang="0">
                  <a:pos x="138" y="768"/>
                </a:cxn>
                <a:cxn ang="0">
                  <a:pos x="158" y="856"/>
                </a:cxn>
                <a:cxn ang="0">
                  <a:pos x="174" y="943"/>
                </a:cxn>
                <a:cxn ang="0">
                  <a:pos x="187" y="1033"/>
                </a:cxn>
                <a:cxn ang="0">
                  <a:pos x="216" y="1075"/>
                </a:cxn>
                <a:cxn ang="0">
                  <a:pos x="261" y="1069"/>
                </a:cxn>
                <a:cxn ang="0">
                  <a:pos x="306" y="1063"/>
                </a:cxn>
                <a:cxn ang="0">
                  <a:pos x="352" y="1060"/>
                </a:cxn>
                <a:cxn ang="0">
                  <a:pos x="397" y="1056"/>
                </a:cxn>
                <a:cxn ang="0">
                  <a:pos x="443" y="1053"/>
                </a:cxn>
                <a:cxn ang="0">
                  <a:pos x="488" y="1052"/>
                </a:cxn>
                <a:cxn ang="0">
                  <a:pos x="533" y="1051"/>
                </a:cxn>
                <a:cxn ang="0">
                  <a:pos x="576" y="1051"/>
                </a:cxn>
                <a:cxn ang="0">
                  <a:pos x="616" y="1051"/>
                </a:cxn>
                <a:cxn ang="0">
                  <a:pos x="655" y="1052"/>
                </a:cxn>
                <a:cxn ang="0">
                  <a:pos x="693" y="1054"/>
                </a:cxn>
                <a:cxn ang="0">
                  <a:pos x="735" y="1048"/>
                </a:cxn>
                <a:cxn ang="0">
                  <a:pos x="784" y="1036"/>
                </a:cxn>
                <a:cxn ang="0">
                  <a:pos x="832" y="1022"/>
                </a:cxn>
                <a:cxn ang="0">
                  <a:pos x="882" y="1008"/>
                </a:cxn>
                <a:cxn ang="0">
                  <a:pos x="930" y="994"/>
                </a:cxn>
                <a:cxn ang="0">
                  <a:pos x="979" y="980"/>
                </a:cxn>
                <a:cxn ang="0">
                  <a:pos x="1028" y="966"/>
                </a:cxn>
                <a:cxn ang="0">
                  <a:pos x="1078" y="953"/>
                </a:cxn>
                <a:cxn ang="0">
                  <a:pos x="1096" y="886"/>
                </a:cxn>
                <a:cxn ang="0">
                  <a:pos x="1081" y="768"/>
                </a:cxn>
                <a:cxn ang="0">
                  <a:pos x="1061" y="652"/>
                </a:cxn>
                <a:cxn ang="0">
                  <a:pos x="1037" y="536"/>
                </a:cxn>
                <a:cxn ang="0">
                  <a:pos x="1008" y="419"/>
                </a:cxn>
                <a:cxn ang="0">
                  <a:pos x="975" y="303"/>
                </a:cxn>
                <a:cxn ang="0">
                  <a:pos x="935" y="183"/>
                </a:cxn>
                <a:cxn ang="0">
                  <a:pos x="890" y="62"/>
                </a:cxn>
              </a:cxnLst>
              <a:rect l="0" t="0" r="r" b="b"/>
              <a:pathLst>
                <a:path w="1102" h="1078">
                  <a:moveTo>
                    <a:pt x="864" y="0"/>
                  </a:moveTo>
                  <a:lnTo>
                    <a:pt x="836" y="6"/>
                  </a:lnTo>
                  <a:lnTo>
                    <a:pt x="807" y="13"/>
                  </a:lnTo>
                  <a:lnTo>
                    <a:pt x="778" y="19"/>
                  </a:lnTo>
                  <a:lnTo>
                    <a:pt x="750" y="28"/>
                  </a:lnTo>
                  <a:lnTo>
                    <a:pt x="723" y="34"/>
                  </a:lnTo>
                  <a:lnTo>
                    <a:pt x="696" y="42"/>
                  </a:lnTo>
                  <a:lnTo>
                    <a:pt x="670" y="52"/>
                  </a:lnTo>
                  <a:lnTo>
                    <a:pt x="643" y="60"/>
                  </a:lnTo>
                  <a:lnTo>
                    <a:pt x="617" y="69"/>
                  </a:lnTo>
                  <a:lnTo>
                    <a:pt x="591" y="78"/>
                  </a:lnTo>
                  <a:lnTo>
                    <a:pt x="565" y="87"/>
                  </a:lnTo>
                  <a:lnTo>
                    <a:pt x="539" y="97"/>
                  </a:lnTo>
                  <a:lnTo>
                    <a:pt x="515" y="107"/>
                  </a:lnTo>
                  <a:lnTo>
                    <a:pt x="490" y="116"/>
                  </a:lnTo>
                  <a:lnTo>
                    <a:pt x="466" y="127"/>
                  </a:lnTo>
                  <a:lnTo>
                    <a:pt x="440" y="136"/>
                  </a:lnTo>
                  <a:lnTo>
                    <a:pt x="416" y="146"/>
                  </a:lnTo>
                  <a:lnTo>
                    <a:pt x="392" y="157"/>
                  </a:lnTo>
                  <a:lnTo>
                    <a:pt x="368" y="166"/>
                  </a:lnTo>
                  <a:lnTo>
                    <a:pt x="344" y="176"/>
                  </a:lnTo>
                  <a:lnTo>
                    <a:pt x="319" y="185"/>
                  </a:lnTo>
                  <a:lnTo>
                    <a:pt x="295" y="196"/>
                  </a:lnTo>
                  <a:lnTo>
                    <a:pt x="271" y="205"/>
                  </a:lnTo>
                  <a:lnTo>
                    <a:pt x="247" y="214"/>
                  </a:lnTo>
                  <a:lnTo>
                    <a:pt x="223" y="223"/>
                  </a:lnTo>
                  <a:lnTo>
                    <a:pt x="198" y="233"/>
                  </a:lnTo>
                  <a:lnTo>
                    <a:pt x="174" y="241"/>
                  </a:lnTo>
                  <a:lnTo>
                    <a:pt x="149" y="250"/>
                  </a:lnTo>
                  <a:lnTo>
                    <a:pt x="125" y="258"/>
                  </a:lnTo>
                  <a:lnTo>
                    <a:pt x="100" y="265"/>
                  </a:lnTo>
                  <a:lnTo>
                    <a:pt x="75" y="273"/>
                  </a:lnTo>
                  <a:lnTo>
                    <a:pt x="50" y="280"/>
                  </a:lnTo>
                  <a:lnTo>
                    <a:pt x="43" y="294"/>
                  </a:lnTo>
                  <a:lnTo>
                    <a:pt x="37" y="307"/>
                  </a:lnTo>
                  <a:lnTo>
                    <a:pt x="30" y="320"/>
                  </a:lnTo>
                  <a:lnTo>
                    <a:pt x="24" y="334"/>
                  </a:lnTo>
                  <a:lnTo>
                    <a:pt x="19" y="347"/>
                  </a:lnTo>
                  <a:lnTo>
                    <a:pt x="13" y="360"/>
                  </a:lnTo>
                  <a:lnTo>
                    <a:pt x="6" y="373"/>
                  </a:lnTo>
                  <a:lnTo>
                    <a:pt x="0" y="387"/>
                  </a:lnTo>
                  <a:lnTo>
                    <a:pt x="21" y="428"/>
                  </a:lnTo>
                  <a:lnTo>
                    <a:pt x="39" y="470"/>
                  </a:lnTo>
                  <a:lnTo>
                    <a:pt x="58" y="513"/>
                  </a:lnTo>
                  <a:lnTo>
                    <a:pt x="74" y="554"/>
                  </a:lnTo>
                  <a:lnTo>
                    <a:pt x="89" y="597"/>
                  </a:lnTo>
                  <a:lnTo>
                    <a:pt x="103" y="639"/>
                  </a:lnTo>
                  <a:lnTo>
                    <a:pt x="117" y="682"/>
                  </a:lnTo>
                  <a:lnTo>
                    <a:pt x="128" y="726"/>
                  </a:lnTo>
                  <a:lnTo>
                    <a:pt x="138" y="768"/>
                  </a:lnTo>
                  <a:lnTo>
                    <a:pt x="149" y="812"/>
                  </a:lnTo>
                  <a:lnTo>
                    <a:pt x="158" y="856"/>
                  </a:lnTo>
                  <a:lnTo>
                    <a:pt x="166" y="900"/>
                  </a:lnTo>
                  <a:lnTo>
                    <a:pt x="174" y="943"/>
                  </a:lnTo>
                  <a:lnTo>
                    <a:pt x="181" y="988"/>
                  </a:lnTo>
                  <a:lnTo>
                    <a:pt x="187" y="1033"/>
                  </a:lnTo>
                  <a:lnTo>
                    <a:pt x="193" y="1078"/>
                  </a:lnTo>
                  <a:lnTo>
                    <a:pt x="216" y="1075"/>
                  </a:lnTo>
                  <a:lnTo>
                    <a:pt x="238" y="1071"/>
                  </a:lnTo>
                  <a:lnTo>
                    <a:pt x="261" y="1069"/>
                  </a:lnTo>
                  <a:lnTo>
                    <a:pt x="284" y="1066"/>
                  </a:lnTo>
                  <a:lnTo>
                    <a:pt x="306" y="1063"/>
                  </a:lnTo>
                  <a:lnTo>
                    <a:pt x="329" y="1061"/>
                  </a:lnTo>
                  <a:lnTo>
                    <a:pt x="352" y="1060"/>
                  </a:lnTo>
                  <a:lnTo>
                    <a:pt x="375" y="1057"/>
                  </a:lnTo>
                  <a:lnTo>
                    <a:pt x="397" y="1056"/>
                  </a:lnTo>
                  <a:lnTo>
                    <a:pt x="420" y="1054"/>
                  </a:lnTo>
                  <a:lnTo>
                    <a:pt x="443" y="1053"/>
                  </a:lnTo>
                  <a:lnTo>
                    <a:pt x="465" y="1052"/>
                  </a:lnTo>
                  <a:lnTo>
                    <a:pt x="488" y="1052"/>
                  </a:lnTo>
                  <a:lnTo>
                    <a:pt x="511" y="1051"/>
                  </a:lnTo>
                  <a:lnTo>
                    <a:pt x="533" y="1051"/>
                  </a:lnTo>
                  <a:lnTo>
                    <a:pt x="556" y="1051"/>
                  </a:lnTo>
                  <a:lnTo>
                    <a:pt x="576" y="1051"/>
                  </a:lnTo>
                  <a:lnTo>
                    <a:pt x="596" y="1051"/>
                  </a:lnTo>
                  <a:lnTo>
                    <a:pt x="616" y="1051"/>
                  </a:lnTo>
                  <a:lnTo>
                    <a:pt x="635" y="1052"/>
                  </a:lnTo>
                  <a:lnTo>
                    <a:pt x="655" y="1052"/>
                  </a:lnTo>
                  <a:lnTo>
                    <a:pt x="673" y="1053"/>
                  </a:lnTo>
                  <a:lnTo>
                    <a:pt x="693" y="1054"/>
                  </a:lnTo>
                  <a:lnTo>
                    <a:pt x="711" y="1055"/>
                  </a:lnTo>
                  <a:lnTo>
                    <a:pt x="735" y="1048"/>
                  </a:lnTo>
                  <a:lnTo>
                    <a:pt x="760" y="1041"/>
                  </a:lnTo>
                  <a:lnTo>
                    <a:pt x="784" y="1036"/>
                  </a:lnTo>
                  <a:lnTo>
                    <a:pt x="808" y="1029"/>
                  </a:lnTo>
                  <a:lnTo>
                    <a:pt x="832" y="1022"/>
                  </a:lnTo>
                  <a:lnTo>
                    <a:pt x="856" y="1015"/>
                  </a:lnTo>
                  <a:lnTo>
                    <a:pt x="882" y="1008"/>
                  </a:lnTo>
                  <a:lnTo>
                    <a:pt x="906" y="1001"/>
                  </a:lnTo>
                  <a:lnTo>
                    <a:pt x="930" y="994"/>
                  </a:lnTo>
                  <a:lnTo>
                    <a:pt x="954" y="987"/>
                  </a:lnTo>
                  <a:lnTo>
                    <a:pt x="979" y="980"/>
                  </a:lnTo>
                  <a:lnTo>
                    <a:pt x="1004" y="973"/>
                  </a:lnTo>
                  <a:lnTo>
                    <a:pt x="1028" y="966"/>
                  </a:lnTo>
                  <a:lnTo>
                    <a:pt x="1052" y="960"/>
                  </a:lnTo>
                  <a:lnTo>
                    <a:pt x="1078" y="953"/>
                  </a:lnTo>
                  <a:lnTo>
                    <a:pt x="1102" y="946"/>
                  </a:lnTo>
                  <a:lnTo>
                    <a:pt x="1096" y="886"/>
                  </a:lnTo>
                  <a:lnTo>
                    <a:pt x="1089" y="827"/>
                  </a:lnTo>
                  <a:lnTo>
                    <a:pt x="1081" y="768"/>
                  </a:lnTo>
                  <a:lnTo>
                    <a:pt x="1072" y="710"/>
                  </a:lnTo>
                  <a:lnTo>
                    <a:pt x="1061" y="652"/>
                  </a:lnTo>
                  <a:lnTo>
                    <a:pt x="1050" y="594"/>
                  </a:lnTo>
                  <a:lnTo>
                    <a:pt x="1037" y="536"/>
                  </a:lnTo>
                  <a:lnTo>
                    <a:pt x="1023" y="478"/>
                  </a:lnTo>
                  <a:lnTo>
                    <a:pt x="1008" y="419"/>
                  </a:lnTo>
                  <a:lnTo>
                    <a:pt x="992" y="362"/>
                  </a:lnTo>
                  <a:lnTo>
                    <a:pt x="975" y="303"/>
                  </a:lnTo>
                  <a:lnTo>
                    <a:pt x="955" y="243"/>
                  </a:lnTo>
                  <a:lnTo>
                    <a:pt x="935" y="183"/>
                  </a:lnTo>
                  <a:lnTo>
                    <a:pt x="913" y="123"/>
                  </a:lnTo>
                  <a:lnTo>
                    <a:pt x="890" y="62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8" name="Freeform 210"/>
            <p:cNvSpPr>
              <a:spLocks/>
            </p:cNvSpPr>
            <p:nvPr/>
          </p:nvSpPr>
          <p:spPr bwMode="auto">
            <a:xfrm>
              <a:off x="4462" y="1904"/>
              <a:ext cx="185" cy="191"/>
            </a:xfrm>
            <a:custGeom>
              <a:avLst/>
              <a:gdLst/>
              <a:ahLst/>
              <a:cxnLst>
                <a:cxn ang="0">
                  <a:pos x="226" y="377"/>
                </a:cxn>
                <a:cxn ang="0">
                  <a:pos x="261" y="362"/>
                </a:cxn>
                <a:cxn ang="0">
                  <a:pos x="293" y="341"/>
                </a:cxn>
                <a:cxn ang="0">
                  <a:pos x="319" y="316"/>
                </a:cxn>
                <a:cxn ang="0">
                  <a:pos x="341" y="286"/>
                </a:cxn>
                <a:cxn ang="0">
                  <a:pos x="357" y="252"/>
                </a:cxn>
                <a:cxn ang="0">
                  <a:pos x="366" y="216"/>
                </a:cxn>
                <a:cxn ang="0">
                  <a:pos x="369" y="178"/>
                </a:cxn>
                <a:cxn ang="0">
                  <a:pos x="363" y="138"/>
                </a:cxn>
                <a:cxn ang="0">
                  <a:pos x="356" y="119"/>
                </a:cxn>
                <a:cxn ang="0">
                  <a:pos x="348" y="102"/>
                </a:cxn>
                <a:cxn ang="0">
                  <a:pos x="339" y="84"/>
                </a:cxn>
                <a:cxn ang="0">
                  <a:pos x="327" y="69"/>
                </a:cxn>
                <a:cxn ang="0">
                  <a:pos x="315" y="55"/>
                </a:cxn>
                <a:cxn ang="0">
                  <a:pos x="302" y="43"/>
                </a:cxn>
                <a:cxn ang="0">
                  <a:pos x="287" y="32"/>
                </a:cxn>
                <a:cxn ang="0">
                  <a:pos x="271" y="22"/>
                </a:cxn>
                <a:cxn ang="0">
                  <a:pos x="255" y="14"/>
                </a:cxn>
                <a:cxn ang="0">
                  <a:pos x="237" y="8"/>
                </a:cxn>
                <a:cxn ang="0">
                  <a:pos x="220" y="4"/>
                </a:cxn>
                <a:cxn ang="0">
                  <a:pos x="202" y="0"/>
                </a:cxn>
                <a:cxn ang="0">
                  <a:pos x="183" y="0"/>
                </a:cxn>
                <a:cxn ang="0">
                  <a:pos x="165" y="0"/>
                </a:cxn>
                <a:cxn ang="0">
                  <a:pos x="145" y="4"/>
                </a:cxn>
                <a:cxn ang="0">
                  <a:pos x="127" y="8"/>
                </a:cxn>
                <a:cxn ang="0">
                  <a:pos x="92" y="23"/>
                </a:cxn>
                <a:cxn ang="0">
                  <a:pos x="62" y="45"/>
                </a:cxn>
                <a:cxn ang="0">
                  <a:pos x="38" y="70"/>
                </a:cxn>
                <a:cxn ang="0">
                  <a:pos x="20" y="100"/>
                </a:cxn>
                <a:cxn ang="0">
                  <a:pos x="7" y="134"/>
                </a:cxn>
                <a:cxn ang="0">
                  <a:pos x="0" y="168"/>
                </a:cxn>
                <a:cxn ang="0">
                  <a:pos x="0" y="206"/>
                </a:cxn>
                <a:cxn ang="0">
                  <a:pos x="6" y="244"/>
                </a:cxn>
                <a:cxn ang="0">
                  <a:pos x="11" y="263"/>
                </a:cxn>
                <a:cxn ang="0">
                  <a:pos x="18" y="280"/>
                </a:cxn>
                <a:cxn ang="0">
                  <a:pos x="28" y="297"/>
                </a:cxn>
                <a:cxn ang="0">
                  <a:pos x="38" y="312"/>
                </a:cxn>
                <a:cxn ang="0">
                  <a:pos x="48" y="326"/>
                </a:cxn>
                <a:cxn ang="0">
                  <a:pos x="61" y="339"/>
                </a:cxn>
                <a:cxn ang="0">
                  <a:pos x="74" y="349"/>
                </a:cxn>
                <a:cxn ang="0">
                  <a:pos x="89" y="360"/>
                </a:cxn>
                <a:cxn ang="0">
                  <a:pos x="104" y="368"/>
                </a:cxn>
                <a:cxn ang="0">
                  <a:pos x="119" y="375"/>
                </a:cxn>
                <a:cxn ang="0">
                  <a:pos x="136" y="379"/>
                </a:cxn>
                <a:cxn ang="0">
                  <a:pos x="152" y="383"/>
                </a:cxn>
                <a:cxn ang="0">
                  <a:pos x="170" y="384"/>
                </a:cxn>
                <a:cxn ang="0">
                  <a:pos x="189" y="384"/>
                </a:cxn>
                <a:cxn ang="0">
                  <a:pos x="207" y="381"/>
                </a:cxn>
                <a:cxn ang="0">
                  <a:pos x="226" y="377"/>
                </a:cxn>
              </a:cxnLst>
              <a:rect l="0" t="0" r="r" b="b"/>
              <a:pathLst>
                <a:path w="369" h="384">
                  <a:moveTo>
                    <a:pt x="226" y="377"/>
                  </a:moveTo>
                  <a:lnTo>
                    <a:pt x="261" y="362"/>
                  </a:lnTo>
                  <a:lnTo>
                    <a:pt x="293" y="341"/>
                  </a:lnTo>
                  <a:lnTo>
                    <a:pt x="319" y="316"/>
                  </a:lnTo>
                  <a:lnTo>
                    <a:pt x="341" y="286"/>
                  </a:lnTo>
                  <a:lnTo>
                    <a:pt x="357" y="252"/>
                  </a:lnTo>
                  <a:lnTo>
                    <a:pt x="366" y="216"/>
                  </a:lnTo>
                  <a:lnTo>
                    <a:pt x="369" y="178"/>
                  </a:lnTo>
                  <a:lnTo>
                    <a:pt x="363" y="138"/>
                  </a:lnTo>
                  <a:lnTo>
                    <a:pt x="356" y="119"/>
                  </a:lnTo>
                  <a:lnTo>
                    <a:pt x="348" y="102"/>
                  </a:lnTo>
                  <a:lnTo>
                    <a:pt x="339" y="84"/>
                  </a:lnTo>
                  <a:lnTo>
                    <a:pt x="327" y="69"/>
                  </a:lnTo>
                  <a:lnTo>
                    <a:pt x="315" y="55"/>
                  </a:lnTo>
                  <a:lnTo>
                    <a:pt x="302" y="43"/>
                  </a:lnTo>
                  <a:lnTo>
                    <a:pt x="287" y="32"/>
                  </a:lnTo>
                  <a:lnTo>
                    <a:pt x="271" y="22"/>
                  </a:lnTo>
                  <a:lnTo>
                    <a:pt x="255" y="14"/>
                  </a:lnTo>
                  <a:lnTo>
                    <a:pt x="237" y="8"/>
                  </a:lnTo>
                  <a:lnTo>
                    <a:pt x="220" y="4"/>
                  </a:lnTo>
                  <a:lnTo>
                    <a:pt x="202" y="0"/>
                  </a:lnTo>
                  <a:lnTo>
                    <a:pt x="183" y="0"/>
                  </a:lnTo>
                  <a:lnTo>
                    <a:pt x="165" y="0"/>
                  </a:lnTo>
                  <a:lnTo>
                    <a:pt x="145" y="4"/>
                  </a:lnTo>
                  <a:lnTo>
                    <a:pt x="127" y="8"/>
                  </a:lnTo>
                  <a:lnTo>
                    <a:pt x="92" y="23"/>
                  </a:lnTo>
                  <a:lnTo>
                    <a:pt x="62" y="45"/>
                  </a:lnTo>
                  <a:lnTo>
                    <a:pt x="38" y="70"/>
                  </a:lnTo>
                  <a:lnTo>
                    <a:pt x="20" y="100"/>
                  </a:lnTo>
                  <a:lnTo>
                    <a:pt x="7" y="134"/>
                  </a:lnTo>
                  <a:lnTo>
                    <a:pt x="0" y="168"/>
                  </a:lnTo>
                  <a:lnTo>
                    <a:pt x="0" y="206"/>
                  </a:lnTo>
                  <a:lnTo>
                    <a:pt x="6" y="244"/>
                  </a:lnTo>
                  <a:lnTo>
                    <a:pt x="11" y="263"/>
                  </a:lnTo>
                  <a:lnTo>
                    <a:pt x="18" y="280"/>
                  </a:lnTo>
                  <a:lnTo>
                    <a:pt x="28" y="297"/>
                  </a:lnTo>
                  <a:lnTo>
                    <a:pt x="38" y="312"/>
                  </a:lnTo>
                  <a:lnTo>
                    <a:pt x="48" y="326"/>
                  </a:lnTo>
                  <a:lnTo>
                    <a:pt x="61" y="339"/>
                  </a:lnTo>
                  <a:lnTo>
                    <a:pt x="74" y="349"/>
                  </a:lnTo>
                  <a:lnTo>
                    <a:pt x="89" y="360"/>
                  </a:lnTo>
                  <a:lnTo>
                    <a:pt x="104" y="368"/>
                  </a:lnTo>
                  <a:lnTo>
                    <a:pt x="119" y="375"/>
                  </a:lnTo>
                  <a:lnTo>
                    <a:pt x="136" y="379"/>
                  </a:lnTo>
                  <a:lnTo>
                    <a:pt x="152" y="383"/>
                  </a:lnTo>
                  <a:lnTo>
                    <a:pt x="170" y="384"/>
                  </a:lnTo>
                  <a:lnTo>
                    <a:pt x="189" y="384"/>
                  </a:lnTo>
                  <a:lnTo>
                    <a:pt x="207" y="381"/>
                  </a:lnTo>
                  <a:lnTo>
                    <a:pt x="226" y="37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9" name="Freeform 211"/>
            <p:cNvSpPr>
              <a:spLocks/>
            </p:cNvSpPr>
            <p:nvPr/>
          </p:nvSpPr>
          <p:spPr bwMode="auto">
            <a:xfrm>
              <a:off x="4525" y="1971"/>
              <a:ext cx="52" cy="54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6" y="62"/>
                </a:cxn>
                <a:cxn ang="0">
                  <a:pos x="92" y="41"/>
                </a:cxn>
                <a:cxn ang="0">
                  <a:pos x="86" y="21"/>
                </a:cxn>
                <a:cxn ang="0">
                  <a:pos x="80" y="0"/>
                </a:cxn>
                <a:cxn ang="0">
                  <a:pos x="70" y="3"/>
                </a:cxn>
                <a:cxn ang="0">
                  <a:pos x="59" y="6"/>
                </a:cxn>
                <a:cxn ang="0">
                  <a:pos x="49" y="9"/>
                </a:cxn>
                <a:cxn ang="0">
                  <a:pos x="40" y="11"/>
                </a:cxn>
                <a:cxn ang="0">
                  <a:pos x="29" y="15"/>
                </a:cxn>
                <a:cxn ang="0">
                  <a:pos x="19" y="18"/>
                </a:cxn>
                <a:cxn ang="0">
                  <a:pos x="10" y="21"/>
                </a:cxn>
                <a:cxn ang="0">
                  <a:pos x="0" y="24"/>
                </a:cxn>
                <a:cxn ang="0">
                  <a:pos x="5" y="45"/>
                </a:cxn>
                <a:cxn ang="0">
                  <a:pos x="10" y="66"/>
                </a:cxn>
                <a:cxn ang="0">
                  <a:pos x="16" y="86"/>
                </a:cxn>
                <a:cxn ang="0">
                  <a:pos x="21" y="107"/>
                </a:cxn>
                <a:cxn ang="0">
                  <a:pos x="32" y="104"/>
                </a:cxn>
                <a:cxn ang="0">
                  <a:pos x="41" y="101"/>
                </a:cxn>
                <a:cxn ang="0">
                  <a:pos x="51" y="98"/>
                </a:cxn>
                <a:cxn ang="0">
                  <a:pos x="62" y="96"/>
                </a:cxn>
                <a:cxn ang="0">
                  <a:pos x="71" y="93"/>
                </a:cxn>
                <a:cxn ang="0">
                  <a:pos x="81" y="90"/>
                </a:cxn>
                <a:cxn ang="0">
                  <a:pos x="92" y="88"/>
                </a:cxn>
                <a:cxn ang="0">
                  <a:pos x="102" y="84"/>
                </a:cxn>
              </a:cxnLst>
              <a:rect l="0" t="0" r="r" b="b"/>
              <a:pathLst>
                <a:path w="102" h="107">
                  <a:moveTo>
                    <a:pt x="102" y="84"/>
                  </a:moveTo>
                  <a:lnTo>
                    <a:pt x="96" y="62"/>
                  </a:lnTo>
                  <a:lnTo>
                    <a:pt x="92" y="41"/>
                  </a:lnTo>
                  <a:lnTo>
                    <a:pt x="86" y="21"/>
                  </a:lnTo>
                  <a:lnTo>
                    <a:pt x="80" y="0"/>
                  </a:lnTo>
                  <a:lnTo>
                    <a:pt x="70" y="3"/>
                  </a:lnTo>
                  <a:lnTo>
                    <a:pt x="59" y="6"/>
                  </a:lnTo>
                  <a:lnTo>
                    <a:pt x="49" y="9"/>
                  </a:lnTo>
                  <a:lnTo>
                    <a:pt x="40" y="11"/>
                  </a:lnTo>
                  <a:lnTo>
                    <a:pt x="29" y="15"/>
                  </a:lnTo>
                  <a:lnTo>
                    <a:pt x="19" y="18"/>
                  </a:lnTo>
                  <a:lnTo>
                    <a:pt x="10" y="21"/>
                  </a:lnTo>
                  <a:lnTo>
                    <a:pt x="0" y="24"/>
                  </a:lnTo>
                  <a:lnTo>
                    <a:pt x="5" y="45"/>
                  </a:lnTo>
                  <a:lnTo>
                    <a:pt x="10" y="66"/>
                  </a:lnTo>
                  <a:lnTo>
                    <a:pt x="16" y="86"/>
                  </a:lnTo>
                  <a:lnTo>
                    <a:pt x="21" y="107"/>
                  </a:lnTo>
                  <a:lnTo>
                    <a:pt x="32" y="104"/>
                  </a:lnTo>
                  <a:lnTo>
                    <a:pt x="41" y="101"/>
                  </a:lnTo>
                  <a:lnTo>
                    <a:pt x="51" y="98"/>
                  </a:lnTo>
                  <a:lnTo>
                    <a:pt x="62" y="96"/>
                  </a:lnTo>
                  <a:lnTo>
                    <a:pt x="71" y="93"/>
                  </a:lnTo>
                  <a:lnTo>
                    <a:pt x="81" y="90"/>
                  </a:lnTo>
                  <a:lnTo>
                    <a:pt x="92" y="88"/>
                  </a:lnTo>
                  <a:lnTo>
                    <a:pt x="102" y="84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0" name="Freeform 212"/>
            <p:cNvSpPr>
              <a:spLocks/>
            </p:cNvSpPr>
            <p:nvPr/>
          </p:nvSpPr>
          <p:spPr bwMode="auto">
            <a:xfrm>
              <a:off x="4442" y="2117"/>
              <a:ext cx="311" cy="85"/>
            </a:xfrm>
            <a:custGeom>
              <a:avLst/>
              <a:gdLst/>
              <a:ahLst/>
              <a:cxnLst>
                <a:cxn ang="0">
                  <a:pos x="612" y="18"/>
                </a:cxn>
                <a:cxn ang="0">
                  <a:pos x="605" y="8"/>
                </a:cxn>
                <a:cxn ang="0">
                  <a:pos x="596" y="2"/>
                </a:cxn>
                <a:cxn ang="0">
                  <a:pos x="585" y="0"/>
                </a:cxn>
                <a:cxn ang="0">
                  <a:pos x="542" y="11"/>
                </a:cxn>
                <a:cxn ang="0">
                  <a:pos x="469" y="32"/>
                </a:cxn>
                <a:cxn ang="0">
                  <a:pos x="398" y="51"/>
                </a:cxn>
                <a:cxn ang="0">
                  <a:pos x="328" y="72"/>
                </a:cxn>
                <a:cxn ang="0">
                  <a:pos x="257" y="92"/>
                </a:cxn>
                <a:cxn ang="0">
                  <a:pos x="188" y="111"/>
                </a:cxn>
                <a:cxn ang="0">
                  <a:pos x="119" y="131"/>
                </a:cxn>
                <a:cxn ang="0">
                  <a:pos x="49" y="151"/>
                </a:cxn>
                <a:cxn ang="0">
                  <a:pos x="10" y="162"/>
                </a:cxn>
                <a:cxn ang="0">
                  <a:pos x="3" y="167"/>
                </a:cxn>
                <a:cxn ang="0">
                  <a:pos x="14" y="168"/>
                </a:cxn>
                <a:cxn ang="0">
                  <a:pos x="41" y="165"/>
                </a:cxn>
                <a:cxn ang="0">
                  <a:pos x="67" y="163"/>
                </a:cxn>
                <a:cxn ang="0">
                  <a:pos x="94" y="162"/>
                </a:cxn>
                <a:cxn ang="0">
                  <a:pos x="120" y="161"/>
                </a:cxn>
                <a:cxn ang="0">
                  <a:pos x="148" y="160"/>
                </a:cxn>
                <a:cxn ang="0">
                  <a:pos x="174" y="159"/>
                </a:cxn>
                <a:cxn ang="0">
                  <a:pos x="201" y="159"/>
                </a:cxn>
                <a:cxn ang="0">
                  <a:pos x="234" y="159"/>
                </a:cxn>
                <a:cxn ang="0">
                  <a:pos x="274" y="159"/>
                </a:cxn>
                <a:cxn ang="0">
                  <a:pos x="313" y="160"/>
                </a:cxn>
                <a:cxn ang="0">
                  <a:pos x="351" y="162"/>
                </a:cxn>
                <a:cxn ang="0">
                  <a:pos x="385" y="159"/>
                </a:cxn>
                <a:cxn ang="0">
                  <a:pos x="416" y="149"/>
                </a:cxn>
                <a:cxn ang="0">
                  <a:pos x="448" y="141"/>
                </a:cxn>
                <a:cxn ang="0">
                  <a:pos x="480" y="132"/>
                </a:cxn>
                <a:cxn ang="0">
                  <a:pos x="512" y="124"/>
                </a:cxn>
                <a:cxn ang="0">
                  <a:pos x="543" y="115"/>
                </a:cxn>
                <a:cxn ang="0">
                  <a:pos x="575" y="106"/>
                </a:cxn>
                <a:cxn ang="0">
                  <a:pos x="608" y="96"/>
                </a:cxn>
                <a:cxn ang="0">
                  <a:pos x="622" y="74"/>
                </a:cxn>
                <a:cxn ang="0">
                  <a:pos x="616" y="41"/>
                </a:cxn>
              </a:cxnLst>
              <a:rect l="0" t="0" r="r" b="b"/>
              <a:pathLst>
                <a:path w="624" h="169">
                  <a:moveTo>
                    <a:pt x="613" y="24"/>
                  </a:moveTo>
                  <a:lnTo>
                    <a:pt x="612" y="18"/>
                  </a:lnTo>
                  <a:lnTo>
                    <a:pt x="609" y="12"/>
                  </a:lnTo>
                  <a:lnTo>
                    <a:pt x="605" y="8"/>
                  </a:lnTo>
                  <a:lnTo>
                    <a:pt x="602" y="4"/>
                  </a:lnTo>
                  <a:lnTo>
                    <a:pt x="596" y="2"/>
                  </a:lnTo>
                  <a:lnTo>
                    <a:pt x="590" y="1"/>
                  </a:lnTo>
                  <a:lnTo>
                    <a:pt x="585" y="0"/>
                  </a:lnTo>
                  <a:lnTo>
                    <a:pt x="579" y="1"/>
                  </a:lnTo>
                  <a:lnTo>
                    <a:pt x="542" y="11"/>
                  </a:lnTo>
                  <a:lnTo>
                    <a:pt x="505" y="21"/>
                  </a:lnTo>
                  <a:lnTo>
                    <a:pt x="469" y="32"/>
                  </a:lnTo>
                  <a:lnTo>
                    <a:pt x="434" y="41"/>
                  </a:lnTo>
                  <a:lnTo>
                    <a:pt x="398" y="51"/>
                  </a:lnTo>
                  <a:lnTo>
                    <a:pt x="363" y="62"/>
                  </a:lnTo>
                  <a:lnTo>
                    <a:pt x="328" y="72"/>
                  </a:lnTo>
                  <a:lnTo>
                    <a:pt x="293" y="81"/>
                  </a:lnTo>
                  <a:lnTo>
                    <a:pt x="257" y="92"/>
                  </a:lnTo>
                  <a:lnTo>
                    <a:pt x="223" y="101"/>
                  </a:lnTo>
                  <a:lnTo>
                    <a:pt x="188" y="111"/>
                  </a:lnTo>
                  <a:lnTo>
                    <a:pt x="154" y="122"/>
                  </a:lnTo>
                  <a:lnTo>
                    <a:pt x="119" y="131"/>
                  </a:lnTo>
                  <a:lnTo>
                    <a:pt x="85" y="141"/>
                  </a:lnTo>
                  <a:lnTo>
                    <a:pt x="49" y="151"/>
                  </a:lnTo>
                  <a:lnTo>
                    <a:pt x="14" y="161"/>
                  </a:lnTo>
                  <a:lnTo>
                    <a:pt x="10" y="162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0" y="169"/>
                  </a:lnTo>
                  <a:lnTo>
                    <a:pt x="14" y="168"/>
                  </a:lnTo>
                  <a:lnTo>
                    <a:pt x="27" y="167"/>
                  </a:lnTo>
                  <a:lnTo>
                    <a:pt x="41" y="165"/>
                  </a:lnTo>
                  <a:lnTo>
                    <a:pt x="53" y="164"/>
                  </a:lnTo>
                  <a:lnTo>
                    <a:pt x="67" y="163"/>
                  </a:lnTo>
                  <a:lnTo>
                    <a:pt x="81" y="163"/>
                  </a:lnTo>
                  <a:lnTo>
                    <a:pt x="94" y="162"/>
                  </a:lnTo>
                  <a:lnTo>
                    <a:pt x="108" y="161"/>
                  </a:lnTo>
                  <a:lnTo>
                    <a:pt x="120" y="161"/>
                  </a:lnTo>
                  <a:lnTo>
                    <a:pt x="134" y="160"/>
                  </a:lnTo>
                  <a:lnTo>
                    <a:pt x="148" y="160"/>
                  </a:lnTo>
                  <a:lnTo>
                    <a:pt x="161" y="160"/>
                  </a:lnTo>
                  <a:lnTo>
                    <a:pt x="174" y="159"/>
                  </a:lnTo>
                  <a:lnTo>
                    <a:pt x="187" y="159"/>
                  </a:lnTo>
                  <a:lnTo>
                    <a:pt x="201" y="159"/>
                  </a:lnTo>
                  <a:lnTo>
                    <a:pt x="214" y="159"/>
                  </a:lnTo>
                  <a:lnTo>
                    <a:pt x="234" y="159"/>
                  </a:lnTo>
                  <a:lnTo>
                    <a:pt x="254" y="159"/>
                  </a:lnTo>
                  <a:lnTo>
                    <a:pt x="274" y="159"/>
                  </a:lnTo>
                  <a:lnTo>
                    <a:pt x="293" y="160"/>
                  </a:lnTo>
                  <a:lnTo>
                    <a:pt x="313" y="160"/>
                  </a:lnTo>
                  <a:lnTo>
                    <a:pt x="331" y="161"/>
                  </a:lnTo>
                  <a:lnTo>
                    <a:pt x="351" y="162"/>
                  </a:lnTo>
                  <a:lnTo>
                    <a:pt x="369" y="163"/>
                  </a:lnTo>
                  <a:lnTo>
                    <a:pt x="385" y="159"/>
                  </a:lnTo>
                  <a:lnTo>
                    <a:pt x="400" y="154"/>
                  </a:lnTo>
                  <a:lnTo>
                    <a:pt x="416" y="149"/>
                  </a:lnTo>
                  <a:lnTo>
                    <a:pt x="433" y="146"/>
                  </a:lnTo>
                  <a:lnTo>
                    <a:pt x="448" y="141"/>
                  </a:lnTo>
                  <a:lnTo>
                    <a:pt x="464" y="137"/>
                  </a:lnTo>
                  <a:lnTo>
                    <a:pt x="480" y="132"/>
                  </a:lnTo>
                  <a:lnTo>
                    <a:pt x="496" y="127"/>
                  </a:lnTo>
                  <a:lnTo>
                    <a:pt x="512" y="124"/>
                  </a:lnTo>
                  <a:lnTo>
                    <a:pt x="527" y="119"/>
                  </a:lnTo>
                  <a:lnTo>
                    <a:pt x="543" y="115"/>
                  </a:lnTo>
                  <a:lnTo>
                    <a:pt x="559" y="110"/>
                  </a:lnTo>
                  <a:lnTo>
                    <a:pt x="575" y="106"/>
                  </a:lnTo>
                  <a:lnTo>
                    <a:pt x="592" y="101"/>
                  </a:lnTo>
                  <a:lnTo>
                    <a:pt x="608" y="96"/>
                  </a:lnTo>
                  <a:lnTo>
                    <a:pt x="624" y="92"/>
                  </a:lnTo>
                  <a:lnTo>
                    <a:pt x="622" y="74"/>
                  </a:lnTo>
                  <a:lnTo>
                    <a:pt x="619" y="57"/>
                  </a:lnTo>
                  <a:lnTo>
                    <a:pt x="616" y="41"/>
                  </a:lnTo>
                  <a:lnTo>
                    <a:pt x="613" y="24"/>
                  </a:lnTo>
                  <a:close/>
                </a:path>
              </a:pathLst>
            </a:custGeom>
            <a:solidFill>
              <a:srgbClr val="3F9E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1" name="Freeform 213"/>
            <p:cNvSpPr>
              <a:spLocks/>
            </p:cNvSpPr>
            <p:nvPr/>
          </p:nvSpPr>
          <p:spPr bwMode="auto">
            <a:xfrm>
              <a:off x="4316" y="1690"/>
              <a:ext cx="354" cy="222"/>
            </a:xfrm>
            <a:custGeom>
              <a:avLst/>
              <a:gdLst/>
              <a:ahLst/>
              <a:cxnLst>
                <a:cxn ang="0">
                  <a:pos x="122" y="442"/>
                </a:cxn>
                <a:cxn ang="0">
                  <a:pos x="156" y="432"/>
                </a:cxn>
                <a:cxn ang="0">
                  <a:pos x="189" y="420"/>
                </a:cxn>
                <a:cxn ang="0">
                  <a:pos x="222" y="410"/>
                </a:cxn>
                <a:cxn ang="0">
                  <a:pos x="257" y="398"/>
                </a:cxn>
                <a:cxn ang="0">
                  <a:pos x="290" y="387"/>
                </a:cxn>
                <a:cxn ang="0">
                  <a:pos x="324" y="375"/>
                </a:cxn>
                <a:cxn ang="0">
                  <a:pos x="358" y="364"/>
                </a:cxn>
                <a:cxn ang="0">
                  <a:pos x="393" y="352"/>
                </a:cxn>
                <a:cxn ang="0">
                  <a:pos x="429" y="340"/>
                </a:cxn>
                <a:cxn ang="0">
                  <a:pos x="463" y="328"/>
                </a:cxn>
                <a:cxn ang="0">
                  <a:pos x="499" y="317"/>
                </a:cxn>
                <a:cxn ang="0">
                  <a:pos x="536" y="305"/>
                </a:cxn>
                <a:cxn ang="0">
                  <a:pos x="573" y="292"/>
                </a:cxn>
                <a:cxn ang="0">
                  <a:pos x="610" y="282"/>
                </a:cxn>
                <a:cxn ang="0">
                  <a:pos x="648" y="270"/>
                </a:cxn>
                <a:cxn ang="0">
                  <a:pos x="687" y="259"/>
                </a:cxn>
                <a:cxn ang="0">
                  <a:pos x="698" y="253"/>
                </a:cxn>
                <a:cxn ang="0">
                  <a:pos x="706" y="243"/>
                </a:cxn>
                <a:cxn ang="0">
                  <a:pos x="710" y="231"/>
                </a:cxn>
                <a:cxn ang="0">
                  <a:pos x="709" y="219"/>
                </a:cxn>
                <a:cxn ang="0">
                  <a:pos x="700" y="191"/>
                </a:cxn>
                <a:cxn ang="0">
                  <a:pos x="689" y="163"/>
                </a:cxn>
                <a:cxn ang="0">
                  <a:pos x="680" y="137"/>
                </a:cxn>
                <a:cxn ang="0">
                  <a:pos x="670" y="109"/>
                </a:cxn>
                <a:cxn ang="0">
                  <a:pos x="660" y="83"/>
                </a:cxn>
                <a:cxn ang="0">
                  <a:pos x="649" y="55"/>
                </a:cxn>
                <a:cxn ang="0">
                  <a:pos x="638" y="27"/>
                </a:cxn>
                <a:cxn ang="0">
                  <a:pos x="627" y="0"/>
                </a:cxn>
                <a:cxn ang="0">
                  <a:pos x="584" y="12"/>
                </a:cxn>
                <a:cxn ang="0">
                  <a:pos x="543" y="26"/>
                </a:cxn>
                <a:cxn ang="0">
                  <a:pos x="501" y="41"/>
                </a:cxn>
                <a:cxn ang="0">
                  <a:pos x="462" y="56"/>
                </a:cxn>
                <a:cxn ang="0">
                  <a:pos x="422" y="71"/>
                </a:cxn>
                <a:cxn ang="0">
                  <a:pos x="383" y="86"/>
                </a:cxn>
                <a:cxn ang="0">
                  <a:pos x="345" y="101"/>
                </a:cxn>
                <a:cxn ang="0">
                  <a:pos x="307" y="117"/>
                </a:cxn>
                <a:cxn ang="0">
                  <a:pos x="269" y="132"/>
                </a:cxn>
                <a:cxn ang="0">
                  <a:pos x="231" y="148"/>
                </a:cxn>
                <a:cxn ang="0">
                  <a:pos x="193" y="163"/>
                </a:cxn>
                <a:cxn ang="0">
                  <a:pos x="154" y="178"/>
                </a:cxn>
                <a:cxn ang="0">
                  <a:pos x="116" y="192"/>
                </a:cxn>
                <a:cxn ang="0">
                  <a:pos x="77" y="206"/>
                </a:cxn>
                <a:cxn ang="0">
                  <a:pos x="39" y="219"/>
                </a:cxn>
                <a:cxn ang="0">
                  <a:pos x="0" y="231"/>
                </a:cxn>
                <a:cxn ang="0">
                  <a:pos x="12" y="255"/>
                </a:cxn>
                <a:cxn ang="0">
                  <a:pos x="23" y="279"/>
                </a:cxn>
                <a:cxn ang="0">
                  <a:pos x="35" y="302"/>
                </a:cxn>
                <a:cxn ang="0">
                  <a:pos x="45" y="326"/>
                </a:cxn>
                <a:cxn ang="0">
                  <a:pos x="55" y="349"/>
                </a:cxn>
                <a:cxn ang="0">
                  <a:pos x="66" y="373"/>
                </a:cxn>
                <a:cxn ang="0">
                  <a:pos x="75" y="397"/>
                </a:cxn>
                <a:cxn ang="0">
                  <a:pos x="84" y="421"/>
                </a:cxn>
                <a:cxn ang="0">
                  <a:pos x="88" y="427"/>
                </a:cxn>
                <a:cxn ang="0">
                  <a:pos x="91" y="432"/>
                </a:cxn>
                <a:cxn ang="0">
                  <a:pos x="96" y="436"/>
                </a:cxn>
                <a:cxn ang="0">
                  <a:pos x="100" y="440"/>
                </a:cxn>
                <a:cxn ang="0">
                  <a:pos x="105" y="442"/>
                </a:cxn>
                <a:cxn ang="0">
                  <a:pos x="111" y="443"/>
                </a:cxn>
                <a:cxn ang="0">
                  <a:pos x="116" y="443"/>
                </a:cxn>
                <a:cxn ang="0">
                  <a:pos x="122" y="442"/>
                </a:cxn>
              </a:cxnLst>
              <a:rect l="0" t="0" r="r" b="b"/>
              <a:pathLst>
                <a:path w="710" h="443">
                  <a:moveTo>
                    <a:pt x="122" y="442"/>
                  </a:moveTo>
                  <a:lnTo>
                    <a:pt x="156" y="432"/>
                  </a:lnTo>
                  <a:lnTo>
                    <a:pt x="189" y="420"/>
                  </a:lnTo>
                  <a:lnTo>
                    <a:pt x="222" y="410"/>
                  </a:lnTo>
                  <a:lnTo>
                    <a:pt x="257" y="398"/>
                  </a:lnTo>
                  <a:lnTo>
                    <a:pt x="290" y="387"/>
                  </a:lnTo>
                  <a:lnTo>
                    <a:pt x="324" y="375"/>
                  </a:lnTo>
                  <a:lnTo>
                    <a:pt x="358" y="364"/>
                  </a:lnTo>
                  <a:lnTo>
                    <a:pt x="393" y="352"/>
                  </a:lnTo>
                  <a:lnTo>
                    <a:pt x="429" y="340"/>
                  </a:lnTo>
                  <a:lnTo>
                    <a:pt x="463" y="328"/>
                  </a:lnTo>
                  <a:lnTo>
                    <a:pt x="499" y="317"/>
                  </a:lnTo>
                  <a:lnTo>
                    <a:pt x="536" y="305"/>
                  </a:lnTo>
                  <a:lnTo>
                    <a:pt x="573" y="292"/>
                  </a:lnTo>
                  <a:lnTo>
                    <a:pt x="610" y="282"/>
                  </a:lnTo>
                  <a:lnTo>
                    <a:pt x="648" y="270"/>
                  </a:lnTo>
                  <a:lnTo>
                    <a:pt x="687" y="259"/>
                  </a:lnTo>
                  <a:lnTo>
                    <a:pt x="698" y="253"/>
                  </a:lnTo>
                  <a:lnTo>
                    <a:pt x="706" y="243"/>
                  </a:lnTo>
                  <a:lnTo>
                    <a:pt x="710" y="231"/>
                  </a:lnTo>
                  <a:lnTo>
                    <a:pt x="709" y="219"/>
                  </a:lnTo>
                  <a:lnTo>
                    <a:pt x="700" y="191"/>
                  </a:lnTo>
                  <a:lnTo>
                    <a:pt x="689" y="163"/>
                  </a:lnTo>
                  <a:lnTo>
                    <a:pt x="680" y="137"/>
                  </a:lnTo>
                  <a:lnTo>
                    <a:pt x="670" y="109"/>
                  </a:lnTo>
                  <a:lnTo>
                    <a:pt x="660" y="83"/>
                  </a:lnTo>
                  <a:lnTo>
                    <a:pt x="649" y="55"/>
                  </a:lnTo>
                  <a:lnTo>
                    <a:pt x="638" y="27"/>
                  </a:lnTo>
                  <a:lnTo>
                    <a:pt x="627" y="0"/>
                  </a:lnTo>
                  <a:lnTo>
                    <a:pt x="584" y="12"/>
                  </a:lnTo>
                  <a:lnTo>
                    <a:pt x="543" y="26"/>
                  </a:lnTo>
                  <a:lnTo>
                    <a:pt x="501" y="41"/>
                  </a:lnTo>
                  <a:lnTo>
                    <a:pt x="462" y="56"/>
                  </a:lnTo>
                  <a:lnTo>
                    <a:pt x="422" y="71"/>
                  </a:lnTo>
                  <a:lnTo>
                    <a:pt x="383" y="86"/>
                  </a:lnTo>
                  <a:lnTo>
                    <a:pt x="345" y="101"/>
                  </a:lnTo>
                  <a:lnTo>
                    <a:pt x="307" y="117"/>
                  </a:lnTo>
                  <a:lnTo>
                    <a:pt x="269" y="132"/>
                  </a:lnTo>
                  <a:lnTo>
                    <a:pt x="231" y="148"/>
                  </a:lnTo>
                  <a:lnTo>
                    <a:pt x="193" y="163"/>
                  </a:lnTo>
                  <a:lnTo>
                    <a:pt x="154" y="178"/>
                  </a:lnTo>
                  <a:lnTo>
                    <a:pt x="116" y="192"/>
                  </a:lnTo>
                  <a:lnTo>
                    <a:pt x="77" y="206"/>
                  </a:lnTo>
                  <a:lnTo>
                    <a:pt x="39" y="219"/>
                  </a:lnTo>
                  <a:lnTo>
                    <a:pt x="0" y="231"/>
                  </a:lnTo>
                  <a:lnTo>
                    <a:pt x="12" y="255"/>
                  </a:lnTo>
                  <a:lnTo>
                    <a:pt x="23" y="279"/>
                  </a:lnTo>
                  <a:lnTo>
                    <a:pt x="35" y="302"/>
                  </a:lnTo>
                  <a:lnTo>
                    <a:pt x="45" y="326"/>
                  </a:lnTo>
                  <a:lnTo>
                    <a:pt x="55" y="349"/>
                  </a:lnTo>
                  <a:lnTo>
                    <a:pt x="66" y="373"/>
                  </a:lnTo>
                  <a:lnTo>
                    <a:pt x="75" y="397"/>
                  </a:lnTo>
                  <a:lnTo>
                    <a:pt x="84" y="421"/>
                  </a:lnTo>
                  <a:lnTo>
                    <a:pt x="88" y="427"/>
                  </a:lnTo>
                  <a:lnTo>
                    <a:pt x="91" y="432"/>
                  </a:lnTo>
                  <a:lnTo>
                    <a:pt x="96" y="436"/>
                  </a:lnTo>
                  <a:lnTo>
                    <a:pt x="100" y="440"/>
                  </a:lnTo>
                  <a:lnTo>
                    <a:pt x="105" y="442"/>
                  </a:lnTo>
                  <a:lnTo>
                    <a:pt x="111" y="443"/>
                  </a:lnTo>
                  <a:lnTo>
                    <a:pt x="116" y="443"/>
                  </a:lnTo>
                  <a:lnTo>
                    <a:pt x="122" y="442"/>
                  </a:lnTo>
                  <a:close/>
                </a:path>
              </a:pathLst>
            </a:custGeom>
            <a:solidFill>
              <a:srgbClr val="3F9E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2" name="Freeform 214"/>
            <p:cNvSpPr>
              <a:spLocks/>
            </p:cNvSpPr>
            <p:nvPr/>
          </p:nvSpPr>
          <p:spPr bwMode="auto">
            <a:xfrm>
              <a:off x="4555" y="1720"/>
              <a:ext cx="88" cy="98"/>
            </a:xfrm>
            <a:custGeom>
              <a:avLst/>
              <a:gdLst/>
              <a:ahLst/>
              <a:cxnLst>
                <a:cxn ang="0">
                  <a:pos x="177" y="160"/>
                </a:cxn>
                <a:cxn ang="0">
                  <a:pos x="170" y="139"/>
                </a:cxn>
                <a:cxn ang="0">
                  <a:pos x="163" y="119"/>
                </a:cxn>
                <a:cxn ang="0">
                  <a:pos x="156" y="100"/>
                </a:cxn>
                <a:cxn ang="0">
                  <a:pos x="148" y="79"/>
                </a:cxn>
                <a:cxn ang="0">
                  <a:pos x="141" y="60"/>
                </a:cxn>
                <a:cxn ang="0">
                  <a:pos x="133" y="40"/>
                </a:cxn>
                <a:cxn ang="0">
                  <a:pos x="125" y="20"/>
                </a:cxn>
                <a:cxn ang="0">
                  <a:pos x="117" y="0"/>
                </a:cxn>
                <a:cxn ang="0">
                  <a:pos x="102" y="4"/>
                </a:cxn>
                <a:cxn ang="0">
                  <a:pos x="88" y="9"/>
                </a:cxn>
                <a:cxn ang="0">
                  <a:pos x="73" y="13"/>
                </a:cxn>
                <a:cxn ang="0">
                  <a:pos x="59" y="19"/>
                </a:cxn>
                <a:cxn ang="0">
                  <a:pos x="44" y="24"/>
                </a:cxn>
                <a:cxn ang="0">
                  <a:pos x="29" y="28"/>
                </a:cxn>
                <a:cxn ang="0">
                  <a:pos x="15" y="34"/>
                </a:cxn>
                <a:cxn ang="0">
                  <a:pos x="0" y="39"/>
                </a:cxn>
                <a:cxn ang="0">
                  <a:pos x="9" y="58"/>
                </a:cxn>
                <a:cxn ang="0">
                  <a:pos x="15" y="79"/>
                </a:cxn>
                <a:cxn ang="0">
                  <a:pos x="23" y="99"/>
                </a:cxn>
                <a:cxn ang="0">
                  <a:pos x="30" y="118"/>
                </a:cxn>
                <a:cxn ang="0">
                  <a:pos x="37" y="138"/>
                </a:cxn>
                <a:cxn ang="0">
                  <a:pos x="44" y="157"/>
                </a:cxn>
                <a:cxn ang="0">
                  <a:pos x="51" y="177"/>
                </a:cxn>
                <a:cxn ang="0">
                  <a:pos x="58" y="197"/>
                </a:cxn>
                <a:cxn ang="0">
                  <a:pos x="73" y="192"/>
                </a:cxn>
                <a:cxn ang="0">
                  <a:pos x="87" y="187"/>
                </a:cxn>
                <a:cxn ang="0">
                  <a:pos x="102" y="183"/>
                </a:cxn>
                <a:cxn ang="0">
                  <a:pos x="117" y="178"/>
                </a:cxn>
                <a:cxn ang="0">
                  <a:pos x="132" y="174"/>
                </a:cxn>
                <a:cxn ang="0">
                  <a:pos x="147" y="169"/>
                </a:cxn>
                <a:cxn ang="0">
                  <a:pos x="162" y="164"/>
                </a:cxn>
                <a:cxn ang="0">
                  <a:pos x="177" y="160"/>
                </a:cxn>
              </a:cxnLst>
              <a:rect l="0" t="0" r="r" b="b"/>
              <a:pathLst>
                <a:path w="177" h="197">
                  <a:moveTo>
                    <a:pt x="177" y="160"/>
                  </a:moveTo>
                  <a:lnTo>
                    <a:pt x="170" y="139"/>
                  </a:lnTo>
                  <a:lnTo>
                    <a:pt x="163" y="119"/>
                  </a:lnTo>
                  <a:lnTo>
                    <a:pt x="156" y="100"/>
                  </a:lnTo>
                  <a:lnTo>
                    <a:pt x="148" y="79"/>
                  </a:lnTo>
                  <a:lnTo>
                    <a:pt x="141" y="60"/>
                  </a:lnTo>
                  <a:lnTo>
                    <a:pt x="133" y="40"/>
                  </a:lnTo>
                  <a:lnTo>
                    <a:pt x="125" y="20"/>
                  </a:lnTo>
                  <a:lnTo>
                    <a:pt x="117" y="0"/>
                  </a:lnTo>
                  <a:lnTo>
                    <a:pt x="102" y="4"/>
                  </a:lnTo>
                  <a:lnTo>
                    <a:pt x="88" y="9"/>
                  </a:lnTo>
                  <a:lnTo>
                    <a:pt x="73" y="13"/>
                  </a:lnTo>
                  <a:lnTo>
                    <a:pt x="59" y="19"/>
                  </a:lnTo>
                  <a:lnTo>
                    <a:pt x="44" y="24"/>
                  </a:lnTo>
                  <a:lnTo>
                    <a:pt x="29" y="28"/>
                  </a:lnTo>
                  <a:lnTo>
                    <a:pt x="15" y="34"/>
                  </a:lnTo>
                  <a:lnTo>
                    <a:pt x="0" y="39"/>
                  </a:lnTo>
                  <a:lnTo>
                    <a:pt x="9" y="58"/>
                  </a:lnTo>
                  <a:lnTo>
                    <a:pt x="15" y="79"/>
                  </a:lnTo>
                  <a:lnTo>
                    <a:pt x="23" y="99"/>
                  </a:lnTo>
                  <a:lnTo>
                    <a:pt x="30" y="118"/>
                  </a:lnTo>
                  <a:lnTo>
                    <a:pt x="37" y="138"/>
                  </a:lnTo>
                  <a:lnTo>
                    <a:pt x="44" y="157"/>
                  </a:lnTo>
                  <a:lnTo>
                    <a:pt x="51" y="177"/>
                  </a:lnTo>
                  <a:lnTo>
                    <a:pt x="58" y="197"/>
                  </a:lnTo>
                  <a:lnTo>
                    <a:pt x="73" y="192"/>
                  </a:lnTo>
                  <a:lnTo>
                    <a:pt x="87" y="187"/>
                  </a:lnTo>
                  <a:lnTo>
                    <a:pt x="102" y="183"/>
                  </a:lnTo>
                  <a:lnTo>
                    <a:pt x="117" y="178"/>
                  </a:lnTo>
                  <a:lnTo>
                    <a:pt x="132" y="174"/>
                  </a:lnTo>
                  <a:lnTo>
                    <a:pt x="147" y="169"/>
                  </a:lnTo>
                  <a:lnTo>
                    <a:pt x="162" y="164"/>
                  </a:lnTo>
                  <a:lnTo>
                    <a:pt x="177" y="160"/>
                  </a:lnTo>
                  <a:close/>
                </a:path>
              </a:pathLst>
            </a:custGeom>
            <a:solidFill>
              <a:srgbClr val="0026A5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983" name="Text Box 215"/>
          <p:cNvSpPr txBox="1">
            <a:spLocks noChangeArrowheads="1"/>
          </p:cNvSpPr>
          <p:nvPr/>
        </p:nvSpPr>
        <p:spPr bwMode="auto">
          <a:xfrm>
            <a:off x="6350000" y="5835650"/>
            <a:ext cx="70485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Fee : 200 / unit</a:t>
            </a:r>
          </a:p>
        </p:txBody>
      </p:sp>
      <p:sp>
        <p:nvSpPr>
          <p:cNvPr id="32984" name="Text Box 216"/>
          <p:cNvSpPr txBox="1">
            <a:spLocks noChangeArrowheads="1"/>
          </p:cNvSpPr>
          <p:nvPr/>
        </p:nvSpPr>
        <p:spPr bwMode="auto">
          <a:xfrm>
            <a:off x="3200400" y="5867400"/>
            <a:ext cx="1249362" cy="52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Online Verification Fee:       40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Computer Fee:                   132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Registration Fee :            </a:t>
            </a:r>
            <a:r>
              <a:rPr lang="en-US" sz="600" u="sng" dirty="0">
                <a:solidFill>
                  <a:srgbClr val="FF0000"/>
                </a:solidFill>
              </a:rPr>
              <a:t>1,400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600" dirty="0">
                <a:solidFill>
                  <a:srgbClr val="FF0000"/>
                </a:solidFill>
              </a:rPr>
              <a:t>Total Fee / unit:                1,572</a:t>
            </a:r>
          </a:p>
        </p:txBody>
      </p:sp>
      <p:sp>
        <p:nvSpPr>
          <p:cNvPr id="32985" name="AutoShape 217"/>
          <p:cNvSpPr>
            <a:spLocks noChangeArrowheads="1"/>
          </p:cNvSpPr>
          <p:nvPr/>
        </p:nvSpPr>
        <p:spPr bwMode="auto">
          <a:xfrm>
            <a:off x="7173913" y="6080125"/>
            <a:ext cx="703262" cy="19526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PNP Clearance</a:t>
            </a:r>
          </a:p>
        </p:txBody>
      </p:sp>
      <p:sp>
        <p:nvSpPr>
          <p:cNvPr id="32986" name="AutoShape 218"/>
          <p:cNvSpPr>
            <a:spLocks noChangeArrowheads="1"/>
          </p:cNvSpPr>
          <p:nvPr/>
        </p:nvSpPr>
        <p:spPr bwMode="auto">
          <a:xfrm>
            <a:off x="5418138" y="6054725"/>
            <a:ext cx="703262" cy="19526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Submit to LTO</a:t>
            </a:r>
          </a:p>
        </p:txBody>
      </p:sp>
      <p:sp>
        <p:nvSpPr>
          <p:cNvPr id="32987" name="AutoShape 219"/>
          <p:cNvSpPr>
            <a:spLocks noChangeArrowheads="1"/>
          </p:cNvSpPr>
          <p:nvPr/>
        </p:nvSpPr>
        <p:spPr bwMode="auto">
          <a:xfrm>
            <a:off x="4532313" y="5930900"/>
            <a:ext cx="704850" cy="44450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5720" anchor="ctr">
            <a:prstTxWarp prst="textNoShape">
              <a:avLst/>
            </a:prstTxWarp>
          </a:bodyPr>
          <a:lstStyle/>
          <a:p>
            <a:pPr algn="l">
              <a:lnSpc>
                <a:spcPct val="70000"/>
              </a:lnSpc>
              <a:buFontTx/>
              <a:buChar char="•"/>
            </a:pPr>
            <a:endParaRPr lang="en-US" sz="600">
              <a:solidFill>
                <a:schemeClr val="tx1"/>
              </a:solidFill>
            </a:endParaRP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SI ( Cc)</a:t>
            </a: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PNP Clearance</a:t>
            </a: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Dealers Report</a:t>
            </a: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CSR / SBR</a:t>
            </a:r>
          </a:p>
          <a:p>
            <a:pPr algn="l">
              <a:lnSpc>
                <a:spcPct val="70000"/>
              </a:lnSpc>
              <a:buFontTx/>
              <a:buChar char="•"/>
            </a:pPr>
            <a:r>
              <a:rPr lang="en-US" sz="600">
                <a:solidFill>
                  <a:schemeClr val="tx1"/>
                </a:solidFill>
              </a:rPr>
              <a:t> Stencil</a:t>
            </a:r>
          </a:p>
        </p:txBody>
      </p:sp>
      <p:sp>
        <p:nvSpPr>
          <p:cNvPr id="32988" name="AutoShape 220"/>
          <p:cNvSpPr>
            <a:spLocks noChangeArrowheads="1"/>
          </p:cNvSpPr>
          <p:nvPr/>
        </p:nvSpPr>
        <p:spPr bwMode="auto">
          <a:xfrm>
            <a:off x="4533900" y="6435725"/>
            <a:ext cx="703263" cy="19526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Process LTO Reg.</a:t>
            </a:r>
          </a:p>
        </p:txBody>
      </p:sp>
      <p:sp>
        <p:nvSpPr>
          <p:cNvPr id="32821" name="AutoShape 53"/>
          <p:cNvSpPr>
            <a:spLocks noChangeArrowheads="1"/>
          </p:cNvSpPr>
          <p:nvPr/>
        </p:nvSpPr>
        <p:spPr bwMode="auto">
          <a:xfrm>
            <a:off x="2024063" y="4494213"/>
            <a:ext cx="587375" cy="263525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700">
                <a:solidFill>
                  <a:schemeClr val="tx1"/>
                </a:solidFill>
              </a:rPr>
              <a:t>CSR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4" name="Rectangle 6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anchor="ctr"/>
          <a:lstStyle/>
          <a:p>
            <a:r>
              <a:rPr lang="en-GB" sz="2000"/>
              <a:t>Current Process Flow : Manufacturer -&gt;BOI -&gt;BOC</a:t>
            </a:r>
            <a:endParaRPr lang="en-US" sz="2000"/>
          </a:p>
        </p:txBody>
      </p:sp>
      <p:sp>
        <p:nvSpPr>
          <p:cNvPr id="99335" name="AutoShape 7"/>
          <p:cNvSpPr>
            <a:spLocks noChangeArrowheads="1"/>
          </p:cNvSpPr>
          <p:nvPr/>
        </p:nvSpPr>
        <p:spPr bwMode="auto">
          <a:xfrm>
            <a:off x="2468563" y="690563"/>
            <a:ext cx="1162050" cy="349250"/>
          </a:xfrm>
          <a:prstGeom prst="homePlate">
            <a:avLst>
              <a:gd name="adj" fmla="val 83182"/>
            </a:avLst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66FF"/>
                </a:solidFill>
                <a:latin typeface="Arial" charset="0"/>
              </a:rPr>
              <a:t>Manufacturer</a:t>
            </a:r>
          </a:p>
        </p:txBody>
      </p:sp>
      <p:sp>
        <p:nvSpPr>
          <p:cNvPr id="99336" name="AutoShape 8"/>
          <p:cNvSpPr>
            <a:spLocks noChangeArrowheads="1"/>
          </p:cNvSpPr>
          <p:nvPr/>
        </p:nvSpPr>
        <p:spPr bwMode="auto">
          <a:xfrm>
            <a:off x="3783013" y="690563"/>
            <a:ext cx="1189037" cy="349250"/>
          </a:xfrm>
          <a:prstGeom prst="chevron">
            <a:avLst>
              <a:gd name="adj" fmla="val 85114"/>
            </a:avLst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>
                <a:latin typeface="Arial" charset="0"/>
              </a:rPr>
              <a:t>    BOI / BIR</a:t>
            </a:r>
          </a:p>
        </p:txBody>
      </p:sp>
      <p:sp>
        <p:nvSpPr>
          <p:cNvPr id="99337" name="AutoShape 9"/>
          <p:cNvSpPr>
            <a:spLocks noChangeArrowheads="1"/>
          </p:cNvSpPr>
          <p:nvPr/>
        </p:nvSpPr>
        <p:spPr bwMode="auto">
          <a:xfrm>
            <a:off x="5213350" y="700088"/>
            <a:ext cx="1189038" cy="344487"/>
          </a:xfrm>
          <a:prstGeom prst="chevron">
            <a:avLst>
              <a:gd name="adj" fmla="val 86290"/>
            </a:avLst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>
                <a:latin typeface="Arial" charset="0"/>
              </a:rPr>
              <a:t>BOC</a:t>
            </a:r>
          </a:p>
        </p:txBody>
      </p:sp>
      <p:cxnSp>
        <p:nvCxnSpPr>
          <p:cNvPr id="99344" name="AutoShape 16"/>
          <p:cNvCxnSpPr>
            <a:cxnSpLocks noChangeShapeType="1"/>
          </p:cNvCxnSpPr>
          <p:nvPr/>
        </p:nvCxnSpPr>
        <p:spPr bwMode="auto">
          <a:xfrm>
            <a:off x="3462338" y="3105150"/>
            <a:ext cx="0" cy="0"/>
          </a:xfrm>
          <a:prstGeom prst="straightConnector1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</p:cxnSp>
      <p:sp>
        <p:nvSpPr>
          <p:cNvPr id="99346" name="AutoShape 18"/>
          <p:cNvSpPr>
            <a:spLocks noChangeArrowheads="1"/>
          </p:cNvSpPr>
          <p:nvPr/>
        </p:nvSpPr>
        <p:spPr bwMode="auto">
          <a:xfrm>
            <a:off x="6823075" y="5791200"/>
            <a:ext cx="825500" cy="606425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CP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(Orig. Copy)</a:t>
            </a:r>
          </a:p>
        </p:txBody>
      </p:sp>
      <p:sp>
        <p:nvSpPr>
          <p:cNvPr id="99349" name="Text Box 21"/>
          <p:cNvSpPr txBox="1">
            <a:spLocks noChangeArrowheads="1"/>
          </p:cNvSpPr>
          <p:nvPr/>
        </p:nvSpPr>
        <p:spPr bwMode="auto">
          <a:xfrm>
            <a:off x="3429000" y="3267075"/>
            <a:ext cx="565150" cy="52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sz="900">
                <a:solidFill>
                  <a:schemeClr val="tx1"/>
                </a:solidFill>
              </a:rPr>
              <a:t>CKD CBU</a:t>
            </a:r>
          </a:p>
        </p:txBody>
      </p:sp>
      <p:sp>
        <p:nvSpPr>
          <p:cNvPr id="99352" name="Text Box 24"/>
          <p:cNvSpPr txBox="1">
            <a:spLocks noChangeArrowheads="1"/>
          </p:cNvSpPr>
          <p:nvPr/>
        </p:nvSpPr>
        <p:spPr bwMode="auto">
          <a:xfrm>
            <a:off x="2243138" y="3070225"/>
            <a:ext cx="431800" cy="540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sz="900">
                <a:solidFill>
                  <a:schemeClr val="tx1"/>
                </a:solidFill>
              </a:rPr>
              <a:t>CKD</a:t>
            </a:r>
          </a:p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sz="900">
                <a:solidFill>
                  <a:schemeClr val="tx1"/>
                </a:solidFill>
              </a:rPr>
              <a:t>CBU</a:t>
            </a:r>
          </a:p>
        </p:txBody>
      </p:sp>
      <p:sp>
        <p:nvSpPr>
          <p:cNvPr id="99360" name="AutoShape 32"/>
          <p:cNvSpPr>
            <a:spLocks noChangeArrowheads="1"/>
          </p:cNvSpPr>
          <p:nvPr/>
        </p:nvSpPr>
        <p:spPr bwMode="auto">
          <a:xfrm>
            <a:off x="5313363" y="4064000"/>
            <a:ext cx="933450" cy="69215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8288" anchor="ctr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</a:pPr>
            <a:r>
              <a:rPr lang="en-US" sz="9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9362" name="AutoShape 34"/>
          <p:cNvSpPr>
            <a:spLocks noChangeArrowheads="1"/>
          </p:cNvSpPr>
          <p:nvPr/>
        </p:nvSpPr>
        <p:spPr bwMode="auto">
          <a:xfrm>
            <a:off x="5326063" y="5772150"/>
            <a:ext cx="908050" cy="644525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CP</a:t>
            </a:r>
          </a:p>
        </p:txBody>
      </p:sp>
      <p:sp>
        <p:nvSpPr>
          <p:cNvPr id="99374" name="Text Box 46"/>
          <p:cNvSpPr txBox="1">
            <a:spLocks noChangeArrowheads="1"/>
          </p:cNvSpPr>
          <p:nvPr/>
        </p:nvSpPr>
        <p:spPr bwMode="auto">
          <a:xfrm>
            <a:off x="3529012" y="4387850"/>
            <a:ext cx="1042987" cy="39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900" dirty="0">
                <a:solidFill>
                  <a:srgbClr val="009900"/>
                </a:solidFill>
              </a:rPr>
              <a:t>CKD : 16 Days</a:t>
            </a:r>
          </a:p>
          <a:p>
            <a:pPr algn="ctr">
              <a:spcBef>
                <a:spcPct val="20000"/>
              </a:spcBef>
            </a:pPr>
            <a:r>
              <a:rPr lang="en-US" sz="900" dirty="0">
                <a:solidFill>
                  <a:srgbClr val="009900"/>
                </a:solidFill>
              </a:rPr>
              <a:t>CBU : 11 Days</a:t>
            </a:r>
          </a:p>
        </p:txBody>
      </p:sp>
      <p:sp>
        <p:nvSpPr>
          <p:cNvPr id="99376" name="Text Box 48"/>
          <p:cNvSpPr txBox="1">
            <a:spLocks noChangeArrowheads="1"/>
          </p:cNvSpPr>
          <p:nvPr/>
        </p:nvSpPr>
        <p:spPr bwMode="auto">
          <a:xfrm>
            <a:off x="5170488" y="2489200"/>
            <a:ext cx="12192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900">
                <a:solidFill>
                  <a:srgbClr val="009900"/>
                </a:solidFill>
              </a:rPr>
              <a:t>CBU : 6 Days BIR ATRIG</a:t>
            </a:r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4843463" y="3459163"/>
            <a:ext cx="496887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900">
                <a:solidFill>
                  <a:srgbClr val="009900"/>
                </a:solidFill>
              </a:rPr>
              <a:t>4 Days</a:t>
            </a:r>
          </a:p>
        </p:txBody>
      </p:sp>
      <p:sp>
        <p:nvSpPr>
          <p:cNvPr id="99378" name="Text Box 50"/>
          <p:cNvSpPr txBox="1">
            <a:spLocks noChangeArrowheads="1"/>
          </p:cNvSpPr>
          <p:nvPr/>
        </p:nvSpPr>
        <p:spPr bwMode="auto">
          <a:xfrm>
            <a:off x="6210300" y="6091238"/>
            <a:ext cx="62388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1200" dirty="0">
                <a:solidFill>
                  <a:srgbClr val="009900"/>
                </a:solidFill>
              </a:rPr>
              <a:t>5 </a:t>
            </a:r>
            <a:r>
              <a:rPr lang="en-US" sz="1100" dirty="0">
                <a:solidFill>
                  <a:srgbClr val="009900"/>
                </a:solidFill>
              </a:rPr>
              <a:t>Days</a:t>
            </a:r>
            <a:endParaRPr lang="en-US" sz="1200" dirty="0">
              <a:solidFill>
                <a:srgbClr val="009900"/>
              </a:solidFill>
            </a:endParaRPr>
          </a:p>
        </p:txBody>
      </p:sp>
      <p:sp>
        <p:nvSpPr>
          <p:cNvPr id="99379" name="Text Box 51"/>
          <p:cNvSpPr txBox="1">
            <a:spLocks noChangeArrowheads="1"/>
          </p:cNvSpPr>
          <p:nvPr/>
        </p:nvSpPr>
        <p:spPr bwMode="auto">
          <a:xfrm>
            <a:off x="3567113" y="4176713"/>
            <a:ext cx="1030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1000">
                <a:solidFill>
                  <a:schemeClr val="tx1"/>
                </a:solidFill>
              </a:rPr>
              <a:t>CP Processing</a:t>
            </a:r>
          </a:p>
        </p:txBody>
      </p:sp>
      <p:sp>
        <p:nvSpPr>
          <p:cNvPr id="99394" name="Text Box 66"/>
          <p:cNvSpPr txBox="1">
            <a:spLocks noChangeArrowheads="1"/>
          </p:cNvSpPr>
          <p:nvPr/>
        </p:nvSpPr>
        <p:spPr bwMode="auto">
          <a:xfrm>
            <a:off x="152400" y="4248336"/>
            <a:ext cx="3062288" cy="268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Legend: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CP – Certificate of Payment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BL – Bill of Lading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SI – Sales Invoice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PL – Parts List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CSR – Certification of Stock Report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SBR – Special Bank Receipt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OR – Official Receipt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CR – Certificate of Registration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ATRIG – Authority to Release Imported Goods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800" dirty="0">
                <a:solidFill>
                  <a:schemeClr val="tx1"/>
                </a:solidFill>
              </a:rPr>
              <a:t>MAIDS – Manufacturers, Assemblers, Importers, Distributors, Stock Report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</a:pP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9396" name="Text Box 68"/>
          <p:cNvSpPr txBox="1">
            <a:spLocks noChangeArrowheads="1"/>
          </p:cNvSpPr>
          <p:nvPr/>
        </p:nvSpPr>
        <p:spPr bwMode="auto">
          <a:xfrm>
            <a:off x="216471" y="2316980"/>
            <a:ext cx="1451992" cy="57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1000" u="sng">
                <a:solidFill>
                  <a:srgbClr val="FF0000"/>
                </a:solidFill>
              </a:rPr>
              <a:t>CP Handling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 sz="900">
                <a:solidFill>
                  <a:srgbClr val="FF0000"/>
                </a:solidFill>
              </a:rPr>
              <a:t>Facilitation Fee : 1,000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 sz="900">
                <a:solidFill>
                  <a:srgbClr val="FF0000"/>
                </a:solidFill>
              </a:rPr>
              <a:t>Processing Fee:  2,200</a:t>
            </a:r>
          </a:p>
        </p:txBody>
      </p:sp>
      <p:sp>
        <p:nvSpPr>
          <p:cNvPr id="99397" name="Text Box 69"/>
          <p:cNvSpPr txBox="1">
            <a:spLocks noChangeArrowheads="1"/>
          </p:cNvSpPr>
          <p:nvPr/>
        </p:nvSpPr>
        <p:spPr bwMode="auto">
          <a:xfrm>
            <a:off x="1411288" y="3592513"/>
            <a:ext cx="908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1000">
                <a:solidFill>
                  <a:schemeClr val="tx1"/>
                </a:solidFill>
              </a:rPr>
              <a:t>Handled 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sz="1000">
                <a:solidFill>
                  <a:schemeClr val="tx1"/>
                </a:solidFill>
              </a:rPr>
              <a:t>by Broker</a:t>
            </a:r>
          </a:p>
        </p:txBody>
      </p:sp>
      <p:sp>
        <p:nvSpPr>
          <p:cNvPr id="99398" name="AutoShape 70"/>
          <p:cNvSpPr>
            <a:spLocks/>
          </p:cNvSpPr>
          <p:nvPr/>
        </p:nvSpPr>
        <p:spPr bwMode="auto">
          <a:xfrm>
            <a:off x="2024063" y="1044575"/>
            <a:ext cx="523875" cy="5165725"/>
          </a:xfrm>
          <a:prstGeom prst="leftBrace">
            <a:avLst>
              <a:gd name="adj1" fmla="val 8217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900"/>
          </a:p>
        </p:txBody>
      </p:sp>
      <p:sp>
        <p:nvSpPr>
          <p:cNvPr id="99401" name="Text Box 73"/>
          <p:cNvSpPr txBox="1">
            <a:spLocks noChangeArrowheads="1"/>
          </p:cNvSpPr>
          <p:nvPr/>
        </p:nvSpPr>
        <p:spPr bwMode="auto">
          <a:xfrm>
            <a:off x="2317750" y="1209675"/>
            <a:ext cx="43497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900" dirty="0">
                <a:solidFill>
                  <a:schemeClr val="tx1"/>
                </a:solidFill>
              </a:rPr>
              <a:t>CKD</a:t>
            </a:r>
          </a:p>
        </p:txBody>
      </p:sp>
      <p:sp>
        <p:nvSpPr>
          <p:cNvPr id="99406" name="Text Box 78"/>
          <p:cNvSpPr txBox="1">
            <a:spLocks noChangeArrowheads="1"/>
          </p:cNvSpPr>
          <p:nvPr/>
        </p:nvSpPr>
        <p:spPr bwMode="auto">
          <a:xfrm>
            <a:off x="2243138" y="2117725"/>
            <a:ext cx="431800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900">
                <a:solidFill>
                  <a:schemeClr val="tx1"/>
                </a:solidFill>
              </a:rPr>
              <a:t>CKD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900">
                <a:solidFill>
                  <a:schemeClr val="tx1"/>
                </a:solidFill>
              </a:rPr>
              <a:t>CBU</a:t>
            </a:r>
          </a:p>
        </p:txBody>
      </p:sp>
      <p:sp>
        <p:nvSpPr>
          <p:cNvPr id="99408" name="Text Box 80"/>
          <p:cNvSpPr txBox="1">
            <a:spLocks noChangeArrowheads="1"/>
          </p:cNvSpPr>
          <p:nvPr/>
        </p:nvSpPr>
        <p:spPr bwMode="auto">
          <a:xfrm>
            <a:off x="4114800" y="1706563"/>
            <a:ext cx="1285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1000" dirty="0">
                <a:solidFill>
                  <a:schemeClr val="tx1"/>
                </a:solidFill>
              </a:rPr>
              <a:t>Pay Taxes &amp; Duties</a:t>
            </a:r>
          </a:p>
        </p:txBody>
      </p:sp>
      <p:sp>
        <p:nvSpPr>
          <p:cNvPr id="99410" name="Text Box 82"/>
          <p:cNvSpPr txBox="1">
            <a:spLocks noChangeArrowheads="1"/>
          </p:cNvSpPr>
          <p:nvPr/>
        </p:nvSpPr>
        <p:spPr bwMode="auto">
          <a:xfrm>
            <a:off x="4792663" y="1243013"/>
            <a:ext cx="12192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900">
                <a:solidFill>
                  <a:srgbClr val="009900"/>
                </a:solidFill>
              </a:rPr>
              <a:t>CKD : 20 Days BOI Permit</a:t>
            </a:r>
          </a:p>
        </p:txBody>
      </p:sp>
      <p:sp>
        <p:nvSpPr>
          <p:cNvPr id="99418" name="Text Box 90"/>
          <p:cNvSpPr txBox="1">
            <a:spLocks noChangeArrowheads="1"/>
          </p:cNvSpPr>
          <p:nvPr/>
        </p:nvSpPr>
        <p:spPr bwMode="auto">
          <a:xfrm>
            <a:off x="152400" y="1304155"/>
            <a:ext cx="1862138" cy="57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63500" indent="-63500" algn="l">
              <a:spcBef>
                <a:spcPct val="20000"/>
              </a:spcBef>
            </a:pPr>
            <a:r>
              <a:rPr lang="en-US" sz="1000" u="sng" dirty="0">
                <a:solidFill>
                  <a:srgbClr val="FF0000"/>
                </a:solidFill>
              </a:rPr>
              <a:t>Custom Clearance &amp; ATRIG</a:t>
            </a:r>
          </a:p>
          <a:p>
            <a:pPr marL="63500" indent="-63500" algn="l">
              <a:spcBef>
                <a:spcPct val="20000"/>
              </a:spcBef>
              <a:buFontTx/>
              <a:buChar char="•"/>
            </a:pPr>
            <a:r>
              <a:rPr lang="en-US" sz="900" dirty="0">
                <a:solidFill>
                  <a:srgbClr val="FF0000"/>
                </a:solidFill>
              </a:rPr>
              <a:t>CKD : 4,300</a:t>
            </a:r>
          </a:p>
          <a:p>
            <a:pPr marL="63500" indent="-63500" algn="l">
              <a:spcBef>
                <a:spcPct val="20000"/>
              </a:spcBef>
              <a:buFontTx/>
              <a:buChar char="•"/>
            </a:pPr>
            <a:r>
              <a:rPr lang="en-US" sz="900" dirty="0">
                <a:solidFill>
                  <a:srgbClr val="FF0000"/>
                </a:solidFill>
              </a:rPr>
              <a:t>CBU:  1,000/unit</a:t>
            </a:r>
          </a:p>
        </p:txBody>
      </p:sp>
      <p:sp>
        <p:nvSpPr>
          <p:cNvPr id="99419" name="Text Box 91"/>
          <p:cNvSpPr txBox="1">
            <a:spLocks noChangeArrowheads="1"/>
          </p:cNvSpPr>
          <p:nvPr/>
        </p:nvSpPr>
        <p:spPr bwMode="auto">
          <a:xfrm>
            <a:off x="5426075" y="1739900"/>
            <a:ext cx="515938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900" dirty="0">
                <a:solidFill>
                  <a:srgbClr val="009900"/>
                </a:solidFill>
              </a:rPr>
              <a:t>2 Days</a:t>
            </a:r>
          </a:p>
        </p:txBody>
      </p:sp>
      <p:cxnSp>
        <p:nvCxnSpPr>
          <p:cNvPr id="99467" name="AutoShape 139"/>
          <p:cNvCxnSpPr>
            <a:cxnSpLocks noChangeShapeType="1"/>
            <a:stCxn id="99362" idx="3"/>
            <a:endCxn id="99346" idx="1"/>
          </p:cNvCxnSpPr>
          <p:nvPr/>
        </p:nvCxnSpPr>
        <p:spPr bwMode="auto">
          <a:xfrm>
            <a:off x="6234113" y="6094413"/>
            <a:ext cx="588962" cy="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9468" name="AutoShape 140"/>
          <p:cNvCxnSpPr>
            <a:cxnSpLocks noChangeShapeType="1"/>
            <a:stCxn id="99362" idx="1"/>
            <a:endCxn id="99474" idx="3"/>
          </p:cNvCxnSpPr>
          <p:nvPr/>
        </p:nvCxnSpPr>
        <p:spPr bwMode="auto">
          <a:xfrm flipH="1">
            <a:off x="3563938" y="6094413"/>
            <a:ext cx="1762125" cy="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</p:cxnSp>
      <p:sp>
        <p:nvSpPr>
          <p:cNvPr id="99470" name="Text Box 142"/>
          <p:cNvSpPr txBox="1">
            <a:spLocks noChangeArrowheads="1"/>
          </p:cNvSpPr>
          <p:nvPr/>
        </p:nvSpPr>
        <p:spPr bwMode="auto">
          <a:xfrm>
            <a:off x="5308600" y="4133850"/>
            <a:ext cx="8143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63500" indent="-63500" algn="l">
              <a:buFontTx/>
              <a:buChar char="•"/>
            </a:pPr>
            <a:r>
              <a:rPr lang="en-US" sz="800" dirty="0">
                <a:solidFill>
                  <a:schemeClr val="tx1"/>
                </a:solidFill>
              </a:rPr>
              <a:t>BOI Permit// ATRIG</a:t>
            </a:r>
          </a:p>
          <a:p>
            <a:pPr marL="63500" indent="-63500" algn="l">
              <a:buFontTx/>
              <a:buChar char="•"/>
            </a:pPr>
            <a:r>
              <a:rPr lang="en-US" sz="800" dirty="0">
                <a:solidFill>
                  <a:schemeClr val="tx1"/>
                </a:solidFill>
              </a:rPr>
              <a:t>Frame &amp; Engine List</a:t>
            </a:r>
            <a:endParaRPr lang="en-US" sz="800" dirty="0"/>
          </a:p>
        </p:txBody>
      </p:sp>
      <p:cxnSp>
        <p:nvCxnSpPr>
          <p:cNvPr id="99473" name="AutoShape 145"/>
          <p:cNvCxnSpPr>
            <a:cxnSpLocks noChangeShapeType="1"/>
            <a:stCxn id="99476" idx="3"/>
            <a:endCxn id="99360" idx="1"/>
          </p:cNvCxnSpPr>
          <p:nvPr/>
        </p:nvCxnSpPr>
        <p:spPr bwMode="auto">
          <a:xfrm flipV="1">
            <a:off x="3617913" y="4410075"/>
            <a:ext cx="1695450" cy="4763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</p:cxnSp>
      <p:sp>
        <p:nvSpPr>
          <p:cNvPr id="99474" name="AutoShape 146"/>
          <p:cNvSpPr>
            <a:spLocks noChangeArrowheads="1"/>
          </p:cNvSpPr>
          <p:nvPr/>
        </p:nvSpPr>
        <p:spPr bwMode="auto">
          <a:xfrm>
            <a:off x="2738438" y="5791200"/>
            <a:ext cx="825500" cy="606425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CP</a:t>
            </a:r>
          </a:p>
          <a:p>
            <a:pPr algn="ctr"/>
            <a:r>
              <a:rPr lang="en-US" sz="800">
                <a:solidFill>
                  <a:schemeClr val="tx1"/>
                </a:solidFill>
              </a:rPr>
              <a:t>(Orig. Copy)</a:t>
            </a:r>
          </a:p>
        </p:txBody>
      </p:sp>
      <p:cxnSp>
        <p:nvCxnSpPr>
          <p:cNvPr id="99475" name="AutoShape 147"/>
          <p:cNvCxnSpPr>
            <a:cxnSpLocks noChangeShapeType="1"/>
            <a:stCxn id="99360" idx="2"/>
            <a:endCxn id="99362" idx="0"/>
          </p:cNvCxnSpPr>
          <p:nvPr/>
        </p:nvCxnSpPr>
        <p:spPr bwMode="auto">
          <a:xfrm>
            <a:off x="5780088" y="4700588"/>
            <a:ext cx="0" cy="1071562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</p:cxnSp>
      <p:sp>
        <p:nvSpPr>
          <p:cNvPr id="99476" name="AutoShape 148"/>
          <p:cNvSpPr>
            <a:spLocks noChangeArrowheads="1"/>
          </p:cNvSpPr>
          <p:nvPr/>
        </p:nvSpPr>
        <p:spPr bwMode="auto">
          <a:xfrm>
            <a:off x="2684463" y="4068763"/>
            <a:ext cx="933450" cy="69215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8288" anchor="ctr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</a:pPr>
            <a:r>
              <a:rPr lang="en-US" sz="2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9472" name="Text Box 144"/>
          <p:cNvSpPr txBox="1">
            <a:spLocks noChangeArrowheads="1"/>
          </p:cNvSpPr>
          <p:nvPr/>
        </p:nvSpPr>
        <p:spPr bwMode="auto">
          <a:xfrm>
            <a:off x="2679700" y="4148138"/>
            <a:ext cx="8143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63500" indent="-63500" algn="l">
              <a:buFontTx/>
              <a:buChar char="•"/>
            </a:pPr>
            <a:r>
              <a:rPr lang="en-US" sz="800" dirty="0">
                <a:solidFill>
                  <a:schemeClr val="tx1"/>
                </a:solidFill>
              </a:rPr>
              <a:t>BOI Permit// ATRIG</a:t>
            </a:r>
          </a:p>
          <a:p>
            <a:pPr marL="63500" indent="-63500" algn="l">
              <a:buFontTx/>
              <a:buChar char="•"/>
            </a:pPr>
            <a:r>
              <a:rPr lang="en-US" sz="800" dirty="0">
                <a:solidFill>
                  <a:schemeClr val="tx1"/>
                </a:solidFill>
              </a:rPr>
              <a:t>Frame &amp; Engine List</a:t>
            </a:r>
            <a:endParaRPr lang="en-US" sz="800" dirty="0"/>
          </a:p>
        </p:txBody>
      </p:sp>
      <p:sp>
        <p:nvSpPr>
          <p:cNvPr id="99361" name="AutoShape 33"/>
          <p:cNvSpPr>
            <a:spLocks noChangeArrowheads="1"/>
          </p:cNvSpPr>
          <p:nvPr/>
        </p:nvSpPr>
        <p:spPr bwMode="auto">
          <a:xfrm>
            <a:off x="5345113" y="4935538"/>
            <a:ext cx="868362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Process CP</a:t>
            </a:r>
          </a:p>
        </p:txBody>
      </p:sp>
      <p:sp>
        <p:nvSpPr>
          <p:cNvPr id="99478" name="AutoShape 150"/>
          <p:cNvSpPr>
            <a:spLocks noChangeArrowheads="1"/>
          </p:cNvSpPr>
          <p:nvPr/>
        </p:nvSpPr>
        <p:spPr bwMode="auto">
          <a:xfrm>
            <a:off x="5367338" y="3205163"/>
            <a:ext cx="825500" cy="606425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BIR ATRIG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79" name="AutoShape 151"/>
          <p:cNvSpPr>
            <a:spLocks noChangeArrowheads="1"/>
          </p:cNvSpPr>
          <p:nvPr/>
        </p:nvSpPr>
        <p:spPr bwMode="auto">
          <a:xfrm>
            <a:off x="3932238" y="3162300"/>
            <a:ext cx="933450" cy="69215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8288" anchor="ctr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</a:pPr>
            <a:r>
              <a:rPr lang="en-US" sz="9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9480" name="AutoShape 152"/>
          <p:cNvSpPr>
            <a:spLocks noChangeArrowheads="1"/>
          </p:cNvSpPr>
          <p:nvPr/>
        </p:nvSpPr>
        <p:spPr bwMode="auto">
          <a:xfrm>
            <a:off x="2684463" y="3162300"/>
            <a:ext cx="933450" cy="69215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8288" anchor="ctr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sz="200">
              <a:solidFill>
                <a:schemeClr val="tx1"/>
              </a:solidFill>
            </a:endParaRPr>
          </a:p>
        </p:txBody>
      </p:sp>
      <p:sp>
        <p:nvSpPr>
          <p:cNvPr id="99481" name="Text Box 153"/>
          <p:cNvSpPr txBox="1">
            <a:spLocks noChangeArrowheads="1"/>
          </p:cNvSpPr>
          <p:nvPr/>
        </p:nvSpPr>
        <p:spPr bwMode="auto">
          <a:xfrm>
            <a:off x="2679700" y="3311525"/>
            <a:ext cx="8143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63500" indent="-63500" algn="l">
              <a:buFontTx/>
              <a:buChar char="•"/>
            </a:pPr>
            <a:r>
              <a:rPr lang="en-US" sz="800">
                <a:solidFill>
                  <a:schemeClr val="tx1"/>
                </a:solidFill>
              </a:rPr>
              <a:t>BOI Import Permit</a:t>
            </a:r>
          </a:p>
          <a:p>
            <a:pPr marL="63500" indent="-63500" algn="l">
              <a:buFontTx/>
              <a:buChar char="•"/>
            </a:pPr>
            <a:r>
              <a:rPr lang="en-US" sz="800">
                <a:solidFill>
                  <a:schemeClr val="tx1"/>
                </a:solidFill>
              </a:rPr>
              <a:t>BIR ATRIG</a:t>
            </a:r>
          </a:p>
        </p:txBody>
      </p:sp>
      <p:sp>
        <p:nvSpPr>
          <p:cNvPr id="99482" name="Text Box 154"/>
          <p:cNvSpPr txBox="1">
            <a:spLocks noChangeArrowheads="1"/>
          </p:cNvSpPr>
          <p:nvPr/>
        </p:nvSpPr>
        <p:spPr bwMode="auto">
          <a:xfrm>
            <a:off x="3927475" y="3300413"/>
            <a:ext cx="8143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63500" indent="-63500" algn="l">
              <a:buFontTx/>
              <a:buChar char="•"/>
            </a:pPr>
            <a:r>
              <a:rPr lang="en-US" sz="900" dirty="0">
                <a:solidFill>
                  <a:schemeClr val="tx1"/>
                </a:solidFill>
              </a:rPr>
              <a:t>BOI Import Permit</a:t>
            </a:r>
          </a:p>
          <a:p>
            <a:pPr marL="63500" indent="-63500" algn="l">
              <a:buFontTx/>
              <a:buChar char="•"/>
            </a:pPr>
            <a:r>
              <a:rPr lang="en-US" sz="900" dirty="0">
                <a:solidFill>
                  <a:schemeClr val="tx1"/>
                </a:solidFill>
              </a:rPr>
              <a:t>BIR ATRIG</a:t>
            </a:r>
          </a:p>
        </p:txBody>
      </p:sp>
      <p:cxnSp>
        <p:nvCxnSpPr>
          <p:cNvPr id="99483" name="AutoShape 155"/>
          <p:cNvCxnSpPr>
            <a:cxnSpLocks noChangeShapeType="1"/>
            <a:stCxn id="99479" idx="3"/>
            <a:endCxn id="99478" idx="1"/>
          </p:cNvCxnSpPr>
          <p:nvPr/>
        </p:nvCxnSpPr>
        <p:spPr bwMode="auto">
          <a:xfrm>
            <a:off x="4865688" y="3508375"/>
            <a:ext cx="501650" cy="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9484" name="AutoShape 156"/>
          <p:cNvCxnSpPr>
            <a:cxnSpLocks noChangeShapeType="1"/>
            <a:stCxn id="99480" idx="3"/>
            <a:endCxn id="99479" idx="1"/>
          </p:cNvCxnSpPr>
          <p:nvPr/>
        </p:nvCxnSpPr>
        <p:spPr bwMode="auto">
          <a:xfrm>
            <a:off x="3617913" y="3508375"/>
            <a:ext cx="314325" cy="0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/>
          </a:ln>
          <a:effectLst/>
        </p:spPr>
      </p:cxnSp>
      <p:sp>
        <p:nvSpPr>
          <p:cNvPr id="99485" name="AutoShape 157"/>
          <p:cNvSpPr>
            <a:spLocks noChangeArrowheads="1"/>
          </p:cNvSpPr>
          <p:nvPr/>
        </p:nvSpPr>
        <p:spPr bwMode="auto">
          <a:xfrm>
            <a:off x="4357688" y="2386013"/>
            <a:ext cx="868362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Process 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BIR ATRIG</a:t>
            </a:r>
          </a:p>
        </p:txBody>
      </p:sp>
      <p:sp>
        <p:nvSpPr>
          <p:cNvPr id="99486" name="AutoShape 158"/>
          <p:cNvSpPr>
            <a:spLocks noChangeArrowheads="1"/>
          </p:cNvSpPr>
          <p:nvPr/>
        </p:nvSpPr>
        <p:spPr bwMode="auto">
          <a:xfrm>
            <a:off x="3975100" y="1196975"/>
            <a:ext cx="868363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Process 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BOI Permit</a:t>
            </a:r>
          </a:p>
        </p:txBody>
      </p:sp>
      <p:grpSp>
        <p:nvGrpSpPr>
          <p:cNvPr id="2" name="Group 164"/>
          <p:cNvGrpSpPr>
            <a:grpSpLocks/>
          </p:cNvGrpSpPr>
          <p:nvPr/>
        </p:nvGrpSpPr>
        <p:grpSpPr bwMode="auto">
          <a:xfrm>
            <a:off x="6672263" y="1044576"/>
            <a:ext cx="976312" cy="788988"/>
            <a:chOff x="3915" y="658"/>
            <a:chExt cx="615" cy="497"/>
          </a:xfrm>
        </p:grpSpPr>
        <p:sp>
          <p:nvSpPr>
            <p:cNvPr id="99477" name="AutoShape 149"/>
            <p:cNvSpPr>
              <a:spLocks noChangeArrowheads="1"/>
            </p:cNvSpPr>
            <p:nvPr/>
          </p:nvSpPr>
          <p:spPr bwMode="auto">
            <a:xfrm>
              <a:off x="3942" y="658"/>
              <a:ext cx="588" cy="436"/>
            </a:xfrm>
            <a:prstGeom prst="flowChartMultidocumen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18288" anchor="ctr">
              <a:prstTxWarp prst="textNoShape">
                <a:avLst/>
              </a:prstTxWarp>
            </a:bodyPr>
            <a:lstStyle/>
            <a:p>
              <a:pPr algn="l">
                <a:lnSpc>
                  <a:spcPct val="130000"/>
                </a:lnSpc>
              </a:pPr>
              <a:r>
                <a:rPr lang="en-US" sz="90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99488" name="Text Box 160"/>
            <p:cNvSpPr txBox="1">
              <a:spLocks noChangeArrowheads="1"/>
            </p:cNvSpPr>
            <p:nvPr/>
          </p:nvSpPr>
          <p:spPr bwMode="auto">
            <a:xfrm>
              <a:off x="3915" y="719"/>
              <a:ext cx="513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63500" indent="-63500" algn="l">
                <a:buFontTx/>
                <a:buChar char="•"/>
              </a:pPr>
              <a:r>
                <a:rPr lang="en-US" sz="1000" dirty="0">
                  <a:solidFill>
                    <a:schemeClr val="tx1"/>
                  </a:solidFill>
                </a:rPr>
                <a:t>Insurance</a:t>
              </a:r>
            </a:p>
            <a:p>
              <a:pPr marL="63500" indent="-63500" algn="l">
                <a:buFontTx/>
                <a:buChar char="•"/>
              </a:pPr>
              <a:r>
                <a:rPr lang="en-US" sz="1000" dirty="0">
                  <a:solidFill>
                    <a:schemeClr val="tx1"/>
                  </a:solidFill>
                </a:rPr>
                <a:t>BL/SI/PL</a:t>
              </a:r>
            </a:p>
            <a:p>
              <a:pPr marL="63500" indent="-63500" algn="l">
                <a:buFontTx/>
                <a:buChar char="•"/>
              </a:pPr>
              <a:r>
                <a:rPr lang="en-US" sz="1000" dirty="0">
                  <a:solidFill>
                    <a:schemeClr val="tx1"/>
                  </a:solidFill>
                </a:rPr>
                <a:t>Customs </a:t>
              </a:r>
              <a:r>
                <a:rPr lang="en-US" sz="900" dirty="0">
                  <a:solidFill>
                    <a:schemeClr val="tx1"/>
                  </a:solidFill>
                </a:rPr>
                <a:t>Clearance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</p:grpSp>
      <p:sp>
        <p:nvSpPr>
          <p:cNvPr id="99489" name="AutoShape 161"/>
          <p:cNvSpPr>
            <a:spLocks noChangeArrowheads="1"/>
          </p:cNvSpPr>
          <p:nvPr/>
        </p:nvSpPr>
        <p:spPr bwMode="auto">
          <a:xfrm>
            <a:off x="2684463" y="1987550"/>
            <a:ext cx="933450" cy="819150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8288" anchor="ctr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</a:pPr>
            <a:r>
              <a:rPr lang="en-US" sz="2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9490" name="Text Box 162"/>
          <p:cNvSpPr txBox="1">
            <a:spLocks noChangeArrowheads="1"/>
          </p:cNvSpPr>
          <p:nvPr/>
        </p:nvSpPr>
        <p:spPr bwMode="auto">
          <a:xfrm>
            <a:off x="2743200" y="2084388"/>
            <a:ext cx="8143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63500" indent="-63500" algn="l">
              <a:buFontTx/>
              <a:buChar char="•"/>
            </a:pPr>
            <a:r>
              <a:rPr lang="en-US" sz="800" dirty="0">
                <a:solidFill>
                  <a:schemeClr val="tx1"/>
                </a:solidFill>
              </a:rPr>
              <a:t>Insurance</a:t>
            </a:r>
          </a:p>
          <a:p>
            <a:pPr marL="63500" indent="-63500" algn="l">
              <a:buFontTx/>
              <a:buChar char="•"/>
            </a:pPr>
            <a:r>
              <a:rPr lang="en-US" sz="800" dirty="0">
                <a:solidFill>
                  <a:schemeClr val="tx1"/>
                </a:solidFill>
              </a:rPr>
              <a:t>BL/SI/PL</a:t>
            </a:r>
          </a:p>
          <a:p>
            <a:pPr marL="63500" indent="-63500" algn="l">
              <a:buFontTx/>
              <a:buChar char="•"/>
            </a:pPr>
            <a:r>
              <a:rPr lang="en-US" sz="800" dirty="0">
                <a:solidFill>
                  <a:schemeClr val="tx1"/>
                </a:solidFill>
              </a:rPr>
              <a:t>Customs Clearance</a:t>
            </a:r>
          </a:p>
        </p:txBody>
      </p:sp>
      <p:cxnSp>
        <p:nvCxnSpPr>
          <p:cNvPr id="99493" name="AutoShape 165"/>
          <p:cNvCxnSpPr>
            <a:cxnSpLocks noChangeShapeType="1"/>
            <a:stCxn id="99480" idx="2"/>
            <a:endCxn id="99476" idx="0"/>
          </p:cNvCxnSpPr>
          <p:nvPr/>
        </p:nvCxnSpPr>
        <p:spPr bwMode="auto">
          <a:xfrm>
            <a:off x="3151188" y="3798888"/>
            <a:ext cx="0" cy="269875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9494" name="AutoShape 166"/>
          <p:cNvCxnSpPr>
            <a:cxnSpLocks noChangeShapeType="1"/>
            <a:stCxn id="99488" idx="2"/>
            <a:endCxn id="99478" idx="3"/>
          </p:cNvCxnSpPr>
          <p:nvPr/>
        </p:nvCxnSpPr>
        <p:spPr bwMode="auto">
          <a:xfrm rot="5400000">
            <a:off x="5798915" y="2227834"/>
            <a:ext cx="1674466" cy="886619"/>
          </a:xfrm>
          <a:prstGeom prst="bentConnector2">
            <a:avLst/>
          </a:prstGeom>
          <a:noFill/>
          <a:ln w="9525">
            <a:solidFill>
              <a:srgbClr val="FF3300"/>
            </a:solidFill>
            <a:prstDash val="dash"/>
            <a:miter lim="800000"/>
            <a:headEnd/>
            <a:tailEnd/>
          </a:ln>
          <a:effectLst/>
        </p:spPr>
      </p:cxnSp>
      <p:cxnSp>
        <p:nvCxnSpPr>
          <p:cNvPr id="99495" name="AutoShape 167"/>
          <p:cNvCxnSpPr>
            <a:cxnSpLocks noChangeShapeType="1"/>
            <a:stCxn id="99488" idx="2"/>
            <a:endCxn id="99360" idx="3"/>
          </p:cNvCxnSpPr>
          <p:nvPr/>
        </p:nvCxnSpPr>
        <p:spPr bwMode="auto">
          <a:xfrm rot="5400000">
            <a:off x="5375053" y="2705670"/>
            <a:ext cx="2576165" cy="832644"/>
          </a:xfrm>
          <a:prstGeom prst="bentConnector2">
            <a:avLst/>
          </a:prstGeom>
          <a:noFill/>
          <a:ln w="9525">
            <a:solidFill>
              <a:srgbClr val="FF3300"/>
            </a:solidFill>
            <a:prstDash val="dash"/>
            <a:miter lim="800000"/>
            <a:headEnd/>
            <a:tailEnd/>
          </a:ln>
          <a:effectLst/>
        </p:spPr>
      </p:cxnSp>
      <p:cxnSp>
        <p:nvCxnSpPr>
          <p:cNvPr id="99496" name="AutoShape 168"/>
          <p:cNvCxnSpPr>
            <a:cxnSpLocks noChangeShapeType="1"/>
            <a:stCxn id="99488" idx="2"/>
            <a:endCxn id="99491" idx="3"/>
          </p:cNvCxnSpPr>
          <p:nvPr/>
        </p:nvCxnSpPr>
        <p:spPr bwMode="auto">
          <a:xfrm rot="5400000">
            <a:off x="6438677" y="1608708"/>
            <a:ext cx="415578" cy="865982"/>
          </a:xfrm>
          <a:prstGeom prst="bentConnector2">
            <a:avLst/>
          </a:prstGeom>
          <a:noFill/>
          <a:ln w="9525">
            <a:solidFill>
              <a:srgbClr val="FF3300"/>
            </a:solidFill>
            <a:prstDash val="dash"/>
            <a:miter lim="800000"/>
            <a:headEnd type="triangle" w="med" len="med"/>
            <a:tailEnd/>
          </a:ln>
          <a:effectLst/>
        </p:spPr>
      </p:cxnSp>
      <p:cxnSp>
        <p:nvCxnSpPr>
          <p:cNvPr id="99497" name="AutoShape 169"/>
          <p:cNvCxnSpPr>
            <a:cxnSpLocks noChangeShapeType="1"/>
            <a:stCxn id="99487" idx="3"/>
            <a:endCxn id="99486" idx="1"/>
          </p:cNvCxnSpPr>
          <p:nvPr/>
        </p:nvCxnSpPr>
        <p:spPr bwMode="auto">
          <a:xfrm flipV="1">
            <a:off x="3563938" y="1460500"/>
            <a:ext cx="411162" cy="1588"/>
          </a:xfrm>
          <a:prstGeom prst="straightConnector1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</p:cxnSp>
      <p:sp>
        <p:nvSpPr>
          <p:cNvPr id="99498" name="Line 170"/>
          <p:cNvSpPr>
            <a:spLocks noChangeShapeType="1"/>
          </p:cNvSpPr>
          <p:nvPr/>
        </p:nvSpPr>
        <p:spPr bwMode="auto">
          <a:xfrm>
            <a:off x="3670300" y="2057400"/>
            <a:ext cx="1701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499" name="Line 171"/>
          <p:cNvSpPr>
            <a:spLocks noChangeShapeType="1"/>
          </p:cNvSpPr>
          <p:nvPr/>
        </p:nvSpPr>
        <p:spPr bwMode="auto">
          <a:xfrm>
            <a:off x="3684588" y="2160588"/>
            <a:ext cx="1701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500" name="Line 172"/>
          <p:cNvSpPr>
            <a:spLocks noChangeShapeType="1"/>
          </p:cNvSpPr>
          <p:nvPr/>
        </p:nvSpPr>
        <p:spPr bwMode="auto">
          <a:xfrm>
            <a:off x="3671888" y="2490788"/>
            <a:ext cx="660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501" name="Line 173"/>
          <p:cNvSpPr>
            <a:spLocks noChangeShapeType="1"/>
          </p:cNvSpPr>
          <p:nvPr/>
        </p:nvSpPr>
        <p:spPr bwMode="auto">
          <a:xfrm flipH="1">
            <a:off x="4652963" y="2911475"/>
            <a:ext cx="0" cy="2159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502" name="Line 174"/>
          <p:cNvSpPr>
            <a:spLocks noChangeShapeType="1"/>
          </p:cNvSpPr>
          <p:nvPr/>
        </p:nvSpPr>
        <p:spPr bwMode="auto">
          <a:xfrm>
            <a:off x="4160838" y="1731963"/>
            <a:ext cx="12700" cy="1447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503" name="AutoShape 175"/>
          <p:cNvSpPr>
            <a:spLocks noChangeArrowheads="1"/>
          </p:cNvSpPr>
          <p:nvPr/>
        </p:nvSpPr>
        <p:spPr bwMode="auto">
          <a:xfrm>
            <a:off x="6489700" y="690563"/>
            <a:ext cx="1189038" cy="354012"/>
          </a:xfrm>
          <a:prstGeom prst="chevron">
            <a:avLst>
              <a:gd name="adj" fmla="val 83969"/>
            </a:avLst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latin typeface="Arial" charset="0"/>
              </a:rPr>
              <a:t>LTO</a:t>
            </a:r>
          </a:p>
        </p:txBody>
      </p:sp>
      <p:sp>
        <p:nvSpPr>
          <p:cNvPr id="99504" name="Oval 176"/>
          <p:cNvSpPr>
            <a:spLocks noChangeArrowheads="1"/>
          </p:cNvSpPr>
          <p:nvPr/>
        </p:nvSpPr>
        <p:spPr bwMode="auto">
          <a:xfrm>
            <a:off x="1739900" y="615950"/>
            <a:ext cx="5908675" cy="4565650"/>
          </a:xfrm>
          <a:prstGeom prst="ellips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487" name="AutoShape 159"/>
          <p:cNvSpPr>
            <a:spLocks noChangeArrowheads="1"/>
          </p:cNvSpPr>
          <p:nvPr/>
        </p:nvSpPr>
        <p:spPr bwMode="auto">
          <a:xfrm>
            <a:off x="2738438" y="1158875"/>
            <a:ext cx="825500" cy="606425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Proforma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Invoice</a:t>
            </a:r>
            <a:endParaRPr lang="en-US" sz="800">
              <a:solidFill>
                <a:schemeClr val="tx1"/>
              </a:solidFill>
            </a:endParaRPr>
          </a:p>
        </p:txBody>
      </p:sp>
      <p:sp>
        <p:nvSpPr>
          <p:cNvPr id="99491" name="AutoShape 163"/>
          <p:cNvSpPr>
            <a:spLocks noChangeArrowheads="1"/>
          </p:cNvSpPr>
          <p:nvPr/>
        </p:nvSpPr>
        <p:spPr bwMode="auto">
          <a:xfrm>
            <a:off x="5345113" y="1985963"/>
            <a:ext cx="868362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Process 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Customs</a:t>
            </a:r>
          </a:p>
          <a:p>
            <a:pPr algn="ctr"/>
            <a:r>
              <a:rPr lang="en-US" sz="1000">
                <a:solidFill>
                  <a:schemeClr val="tx1"/>
                </a:solidFill>
              </a:rPr>
              <a:t>Clearance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Certificate of Authority to Import (CAI)</a:t>
            </a:r>
            <a:endParaRPr lang="en-US" dirty="0"/>
          </a:p>
        </p:txBody>
      </p:sp>
      <p:pic>
        <p:nvPicPr>
          <p:cNvPr id="26628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47800"/>
            <a:ext cx="468947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83163" y="1371600"/>
            <a:ext cx="3932237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ea typeface="+mn-ea"/>
                <a:cs typeface="+mn-cs"/>
              </a:rPr>
              <a:t>Registration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BOI Trade System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n-ea"/>
              </a:rPr>
              <a:t>InterCommerce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>
              <a:ea typeface="+mn-ea"/>
              <a:cs typeface="+mn-cs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ea typeface="+mn-ea"/>
                <a:cs typeface="+mn-cs"/>
              </a:rPr>
              <a:t>Submission of the List of </a:t>
            </a:r>
            <a:r>
              <a:rPr lang="en-US" dirty="0" err="1" smtClean="0">
                <a:ea typeface="+mn-ea"/>
                <a:cs typeface="+mn-cs"/>
              </a:rPr>
              <a:t>Importables</a:t>
            </a:r>
            <a:endParaRPr lang="en-US" dirty="0" smtClean="0">
              <a:ea typeface="+mn-ea"/>
              <a:cs typeface="+mn-cs"/>
            </a:endParaRP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595959"/>
                </a:solidFill>
                <a:ea typeface="+mn-ea"/>
              </a:rPr>
              <a:t>Endorsement for Review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595959"/>
                </a:solidFill>
                <a:ea typeface="+mn-ea"/>
              </a:rPr>
              <a:t>Approval by BOI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en-US" dirty="0" smtClean="0">
              <a:ea typeface="+mn-ea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ea typeface="+mn-ea"/>
                <a:cs typeface="+mn-cs"/>
              </a:rPr>
              <a:t>Remit advanced deposits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595959"/>
                </a:solidFill>
                <a:ea typeface="+mn-ea"/>
              </a:rPr>
              <a:t>For </a:t>
            </a:r>
            <a:r>
              <a:rPr lang="en-US" dirty="0" err="1" smtClean="0">
                <a:solidFill>
                  <a:srgbClr val="595959"/>
                </a:solidFill>
                <a:ea typeface="+mn-ea"/>
              </a:rPr>
              <a:t>eCAI</a:t>
            </a:r>
            <a:r>
              <a:rPr lang="en-US" dirty="0" smtClean="0">
                <a:solidFill>
                  <a:srgbClr val="595959"/>
                </a:solidFill>
                <a:ea typeface="+mn-ea"/>
              </a:rPr>
              <a:t> Fees: BOI Cashier e.g. P6,500 for 10 </a:t>
            </a:r>
            <a:r>
              <a:rPr lang="en-US" dirty="0" err="1" smtClean="0">
                <a:solidFill>
                  <a:srgbClr val="595959"/>
                </a:solidFill>
                <a:ea typeface="+mn-ea"/>
              </a:rPr>
              <a:t>eCAI</a:t>
            </a:r>
            <a:endParaRPr lang="en-US" dirty="0" smtClean="0">
              <a:solidFill>
                <a:srgbClr val="595959"/>
              </a:solidFill>
              <a:ea typeface="+mn-ea"/>
            </a:endParaRP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595959"/>
                </a:solidFill>
                <a:ea typeface="+mn-ea"/>
              </a:rPr>
              <a:t>For INS </a:t>
            </a:r>
            <a:r>
              <a:rPr lang="en-US" dirty="0" err="1" smtClean="0">
                <a:solidFill>
                  <a:srgbClr val="595959"/>
                </a:solidFill>
                <a:ea typeface="+mn-ea"/>
              </a:rPr>
              <a:t>eCAI</a:t>
            </a:r>
            <a:r>
              <a:rPr lang="en-US" dirty="0" smtClean="0">
                <a:solidFill>
                  <a:srgbClr val="595959"/>
                </a:solidFill>
                <a:ea typeface="+mn-ea"/>
              </a:rPr>
              <a:t> Transaction Fee: thru banks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dirty="0" smtClean="0">
              <a:ea typeface="+mn-ea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ea typeface="+mn-ea"/>
                <a:cs typeface="+mn-cs"/>
              </a:rPr>
              <a:t>User training 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Requisites from MVDP Participants</a:t>
            </a:r>
            <a:endParaRPr lang="en-US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Board of Investments </a:t>
            </a:r>
            <a:r>
              <a:rPr lang="en-US" dirty="0" err="1">
                <a:ea typeface="+mj-ea"/>
                <a:cs typeface="+mj-cs"/>
              </a:rPr>
              <a:t>eCAI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342900" y="1143000"/>
            <a:ext cx="8458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57" name="Picture 6" descr="PC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7413" y="5410200"/>
            <a:ext cx="6858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558" name="AutoShape 7"/>
          <p:cNvCxnSpPr>
            <a:cxnSpLocks noChangeShapeType="1"/>
          </p:cNvCxnSpPr>
          <p:nvPr/>
        </p:nvCxnSpPr>
        <p:spPr bwMode="auto">
          <a:xfrm flipV="1">
            <a:off x="1573213" y="4692650"/>
            <a:ext cx="2776537" cy="981075"/>
          </a:xfrm>
          <a:prstGeom prst="bentConnector3">
            <a:avLst>
              <a:gd name="adj1" fmla="val 49972"/>
            </a:avLst>
          </a:prstGeom>
          <a:noFill/>
          <a:ln w="28575">
            <a:solidFill>
              <a:schemeClr val="accent2"/>
            </a:solidFill>
            <a:miter lim="800000"/>
            <a:headEnd/>
            <a:tailEnd type="triangle" w="med" len="med"/>
          </a:ln>
        </p:spPr>
      </p:cxnSp>
      <p:cxnSp>
        <p:nvCxnSpPr>
          <p:cNvPr id="23559" name="AutoShape 8"/>
          <p:cNvCxnSpPr>
            <a:cxnSpLocks noChangeShapeType="1"/>
          </p:cNvCxnSpPr>
          <p:nvPr/>
        </p:nvCxnSpPr>
        <p:spPr bwMode="auto">
          <a:xfrm>
            <a:off x="7493000" y="4700588"/>
            <a:ext cx="0" cy="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6342063" y="2673350"/>
            <a:ext cx="2590800" cy="27432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>
            <a:outerShdw blurRad="63500" dist="17961" dir="2700000" algn="ctr" rotWithShape="0">
              <a:srgbClr val="333399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23561" name="Picture 10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6863" y="4205288"/>
            <a:ext cx="84613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2" name="Line 11"/>
          <p:cNvSpPr>
            <a:spLocks noChangeShapeType="1"/>
          </p:cNvSpPr>
          <p:nvPr/>
        </p:nvSpPr>
        <p:spPr bwMode="auto">
          <a:xfrm>
            <a:off x="7243763" y="4730750"/>
            <a:ext cx="685800" cy="0"/>
          </a:xfrm>
          <a:prstGeom prst="line">
            <a:avLst/>
          </a:prstGeom>
          <a:noFill/>
          <a:ln w="28575">
            <a:solidFill>
              <a:srgbClr val="0F41C4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488950" y="5102225"/>
            <a:ext cx="57785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algn="r" defTabSz="873125" eaLnBrk="0" hangingPunct="0">
              <a:defRPr/>
            </a:pPr>
            <a:r>
              <a:rPr lang="en-US" sz="1100" b="1">
                <a:solidFill>
                  <a:srgbClr val="000066"/>
                </a:solidFill>
              </a:rPr>
              <a:t>Broker</a:t>
            </a:r>
            <a:endParaRPr lang="en-US" sz="1100" b="1">
              <a:solidFill>
                <a:srgbClr val="000066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41288" y="2286000"/>
            <a:ext cx="925512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algn="r" defTabSz="873125" eaLnBrk="0" hangingPunct="0">
              <a:defRPr/>
            </a:pPr>
            <a:r>
              <a:rPr lang="en-US" sz="1100" b="1">
                <a:solidFill>
                  <a:srgbClr val="000066"/>
                </a:solidFill>
              </a:rPr>
              <a:t>BOI </a:t>
            </a:r>
          </a:p>
          <a:p>
            <a:pPr algn="r" defTabSz="873125" eaLnBrk="0" hangingPunct="0">
              <a:defRPr/>
            </a:pPr>
            <a:r>
              <a:rPr lang="en-US" sz="1100" b="1">
                <a:solidFill>
                  <a:srgbClr val="000066"/>
                </a:solidFill>
              </a:rPr>
              <a:t>Registered</a:t>
            </a:r>
          </a:p>
          <a:p>
            <a:pPr algn="r" defTabSz="873125" eaLnBrk="0" hangingPunct="0">
              <a:defRPr/>
            </a:pPr>
            <a:r>
              <a:rPr lang="en-US" sz="1100" b="1">
                <a:solidFill>
                  <a:srgbClr val="000066"/>
                </a:solidFill>
              </a:rPr>
              <a:t>MVDP</a:t>
            </a:r>
          </a:p>
          <a:p>
            <a:pPr algn="r" defTabSz="873125" eaLnBrk="0" hangingPunct="0">
              <a:defRPr/>
            </a:pPr>
            <a:r>
              <a:rPr lang="en-US" sz="1100" b="1">
                <a:solidFill>
                  <a:srgbClr val="000066"/>
                </a:solidFill>
              </a:rPr>
              <a:t>Participants</a:t>
            </a:r>
            <a:endParaRPr lang="en-US" sz="1100" b="1">
              <a:solidFill>
                <a:srgbClr val="000066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cxnSp>
        <p:nvCxnSpPr>
          <p:cNvPr id="23565" name="AutoShape 14"/>
          <p:cNvCxnSpPr>
            <a:cxnSpLocks noChangeShapeType="1"/>
          </p:cNvCxnSpPr>
          <p:nvPr/>
        </p:nvCxnSpPr>
        <p:spPr bwMode="auto">
          <a:xfrm rot="5400000">
            <a:off x="474663" y="4651375"/>
            <a:ext cx="1514475" cy="3175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0033CC"/>
            </a:solidFill>
            <a:prstDash val="dash"/>
            <a:miter lim="800000"/>
            <a:headEnd/>
            <a:tailEnd type="triangle" w="med" len="med"/>
          </a:ln>
        </p:spPr>
      </p:cxnSp>
      <p:sp>
        <p:nvSpPr>
          <p:cNvPr id="23566" name="Text Box 15"/>
          <p:cNvSpPr txBox="1">
            <a:spLocks noChangeArrowheads="1"/>
          </p:cNvSpPr>
          <p:nvPr/>
        </p:nvSpPr>
        <p:spPr bwMode="auto">
          <a:xfrm>
            <a:off x="533400" y="3892550"/>
            <a:ext cx="6969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>
                <a:solidFill>
                  <a:srgbClr val="0066FF"/>
                </a:solidFill>
              </a:rPr>
              <a:t>Invoice,</a:t>
            </a:r>
          </a:p>
          <a:p>
            <a:pPr algn="r"/>
            <a:r>
              <a:rPr lang="en-US" sz="1000">
                <a:solidFill>
                  <a:srgbClr val="0066FF"/>
                </a:solidFill>
              </a:rPr>
              <a:t>BL/AWB,</a:t>
            </a:r>
          </a:p>
          <a:p>
            <a:pPr algn="r"/>
            <a:r>
              <a:rPr lang="en-US" sz="1000">
                <a:solidFill>
                  <a:srgbClr val="0066FF"/>
                </a:solidFill>
              </a:rPr>
              <a:t>eCAI</a:t>
            </a:r>
          </a:p>
        </p:txBody>
      </p:sp>
      <p:pic>
        <p:nvPicPr>
          <p:cNvPr id="23567" name="Picture 16" descr="image0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26413" y="3452813"/>
            <a:ext cx="54927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17" descr="Customs 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85063" y="34353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6991350" y="5035550"/>
            <a:ext cx="6461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defTabSz="873125" eaLnBrk="0" hangingPunct="0">
              <a:defRPr/>
            </a:pPr>
            <a:r>
              <a:rPr lang="en-US" sz="1000" b="1">
                <a:solidFill>
                  <a:srgbClr val="000099"/>
                </a:solidFill>
              </a:rPr>
              <a:t>VASP</a:t>
            </a:r>
          </a:p>
          <a:p>
            <a:pPr defTabSz="873125" eaLnBrk="0" hangingPunct="0">
              <a:defRPr/>
            </a:pPr>
            <a:r>
              <a:rPr lang="en-US" sz="1000" b="1">
                <a:solidFill>
                  <a:srgbClr val="000099"/>
                </a:solidFill>
              </a:rPr>
              <a:t>Gateway</a:t>
            </a:r>
            <a:endParaRPr lang="en-US" sz="1000" b="1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23570" name="Rectangle 19"/>
          <p:cNvSpPr>
            <a:spLocks noChangeArrowheads="1"/>
          </p:cNvSpPr>
          <p:nvPr/>
        </p:nvSpPr>
        <p:spPr bwMode="auto">
          <a:xfrm>
            <a:off x="7561263" y="2049463"/>
            <a:ext cx="1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endParaRPr lang="en-US" b="1">
              <a:latin typeface="Tahoma" charset="0"/>
            </a:endParaRPr>
          </a:p>
        </p:txBody>
      </p:sp>
      <p:pic>
        <p:nvPicPr>
          <p:cNvPr id="23571" name="Picture 20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34325" y="4206875"/>
            <a:ext cx="84613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2" name="Text Box 21"/>
          <p:cNvSpPr txBox="1">
            <a:spLocks noChangeArrowheads="1"/>
          </p:cNvSpPr>
          <p:nvPr/>
        </p:nvSpPr>
        <p:spPr bwMode="auto">
          <a:xfrm>
            <a:off x="1682750" y="5249863"/>
            <a:ext cx="908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>
                <a:solidFill>
                  <a:srgbClr val="000099"/>
                </a:solidFill>
              </a:rPr>
              <a:t>Import Entry/</a:t>
            </a:r>
          </a:p>
          <a:p>
            <a:pPr algn="r"/>
            <a:r>
              <a:rPr lang="en-US" sz="1000">
                <a:solidFill>
                  <a:srgbClr val="000099"/>
                </a:solidFill>
              </a:rPr>
              <a:t>IEIRD SAD</a:t>
            </a:r>
          </a:p>
        </p:txBody>
      </p:sp>
      <p:cxnSp>
        <p:nvCxnSpPr>
          <p:cNvPr id="23573" name="AutoShape 22"/>
          <p:cNvCxnSpPr>
            <a:cxnSpLocks noChangeShapeType="1"/>
            <a:stCxn id="23590" idx="6"/>
            <a:endCxn id="23582" idx="2"/>
          </p:cNvCxnSpPr>
          <p:nvPr/>
        </p:nvCxnSpPr>
        <p:spPr bwMode="auto">
          <a:xfrm>
            <a:off x="1852613" y="3435350"/>
            <a:ext cx="2355850" cy="11430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66FF"/>
            </a:solidFill>
            <a:miter lim="800000"/>
            <a:headEnd type="triangle" w="med" len="med"/>
            <a:tailEnd type="triangle" w="med" len="med"/>
          </a:ln>
        </p:spPr>
      </p:cxnSp>
      <p:pic>
        <p:nvPicPr>
          <p:cNvPr id="23574" name="Picture 23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2413" y="2825750"/>
            <a:ext cx="84613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5" name="Picture 24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9750" y="4197350"/>
            <a:ext cx="84613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6" name="Picture 25" descr="icon_cws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51263" y="4130675"/>
            <a:ext cx="4953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577" name="AutoShape 26"/>
          <p:cNvCxnSpPr>
            <a:cxnSpLocks noChangeShapeType="1"/>
            <a:stCxn id="23580" idx="4"/>
          </p:cNvCxnSpPr>
          <p:nvPr/>
        </p:nvCxnSpPr>
        <p:spPr bwMode="auto">
          <a:xfrm>
            <a:off x="5199063" y="4700588"/>
            <a:ext cx="1447800" cy="0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3578" name="AutoShape 27"/>
          <p:cNvCxnSpPr>
            <a:cxnSpLocks noChangeShapeType="1"/>
          </p:cNvCxnSpPr>
          <p:nvPr/>
        </p:nvCxnSpPr>
        <p:spPr bwMode="auto">
          <a:xfrm flipV="1">
            <a:off x="5203825" y="3321050"/>
            <a:ext cx="1398588" cy="15875"/>
          </a:xfrm>
          <a:prstGeom prst="bentConnector3">
            <a:avLst>
              <a:gd name="adj1" fmla="val 49944"/>
            </a:avLst>
          </a:prstGeom>
          <a:noFill/>
          <a:ln w="19050">
            <a:solidFill>
              <a:srgbClr val="292929"/>
            </a:solidFill>
            <a:prstDash val="dash"/>
            <a:miter lim="800000"/>
            <a:headEnd/>
            <a:tailEnd type="triangle" w="med" len="med"/>
          </a:ln>
        </p:spPr>
      </p:cxn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7142163" y="2749550"/>
            <a:ext cx="10287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defTabSz="873125" eaLnBrk="0" hangingPunct="0">
              <a:defRPr/>
            </a:pPr>
            <a:r>
              <a:rPr lang="en-US" sz="1000" b="1">
                <a:solidFill>
                  <a:srgbClr val="000099"/>
                </a:solidFill>
              </a:rPr>
              <a:t>National</a:t>
            </a:r>
          </a:p>
          <a:p>
            <a:pPr defTabSz="873125" eaLnBrk="0" hangingPunct="0">
              <a:defRPr/>
            </a:pPr>
            <a:r>
              <a:rPr lang="en-US" sz="1000" b="1">
                <a:solidFill>
                  <a:srgbClr val="000099"/>
                </a:solidFill>
              </a:rPr>
              <a:t>Single Window</a:t>
            </a:r>
          </a:p>
          <a:p>
            <a:pPr defTabSz="873125" eaLnBrk="0" hangingPunct="0">
              <a:defRPr/>
            </a:pPr>
            <a:r>
              <a:rPr lang="en-US" sz="1000" b="1">
                <a:solidFill>
                  <a:srgbClr val="000099"/>
                </a:solidFill>
              </a:rPr>
              <a:t>Gateway</a:t>
            </a:r>
            <a:endParaRPr lang="en-US" sz="1000" b="1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23580" name="AutoShape 30"/>
          <p:cNvSpPr>
            <a:spLocks noChangeArrowheads="1"/>
          </p:cNvSpPr>
          <p:nvPr/>
        </p:nvSpPr>
        <p:spPr bwMode="auto">
          <a:xfrm>
            <a:off x="4741863" y="4471988"/>
            <a:ext cx="457200" cy="457200"/>
          </a:xfrm>
          <a:prstGeom prst="can">
            <a:avLst>
              <a:gd name="adj" fmla="val 25000"/>
            </a:avLst>
          </a:prstGeom>
          <a:solidFill>
            <a:srgbClr val="6699FF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81" name="Oval 31"/>
          <p:cNvSpPr>
            <a:spLocks noChangeArrowheads="1"/>
          </p:cNvSpPr>
          <p:nvPr/>
        </p:nvSpPr>
        <p:spPr bwMode="auto">
          <a:xfrm>
            <a:off x="4208463" y="4730750"/>
            <a:ext cx="152400" cy="152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82" name="Oval 32"/>
          <p:cNvSpPr>
            <a:spLocks noChangeArrowheads="1"/>
          </p:cNvSpPr>
          <p:nvPr/>
        </p:nvSpPr>
        <p:spPr bwMode="auto">
          <a:xfrm>
            <a:off x="4208463" y="4502150"/>
            <a:ext cx="152400" cy="152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455863" y="4197350"/>
          <a:ext cx="830262" cy="838200"/>
        </p:xfrm>
        <a:graphic>
          <a:graphicData uri="http://schemas.openxmlformats.org/presentationml/2006/ole">
            <p:oleObj spid="_x0000_s23554" name="Image" r:id="rId9" imgW="1156718" imgH="1170286" progId="">
              <p:embed/>
            </p:oleObj>
          </a:graphicData>
        </a:graphic>
      </p:graphicFrame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2490788" y="4486275"/>
            <a:ext cx="650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hlink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sz="1000" b="1">
                <a:solidFill>
                  <a:srgbClr val="000066"/>
                </a:solidFill>
                <a:latin typeface="Century Gothic" charset="0"/>
              </a:rPr>
              <a:t>Internet</a:t>
            </a:r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8323263" y="4959350"/>
            <a:ext cx="625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defTabSz="873125" eaLnBrk="0" hangingPunct="0">
              <a:defRPr/>
            </a:pPr>
            <a:r>
              <a:rPr lang="en-US" sz="1000" b="1">
                <a:solidFill>
                  <a:srgbClr val="000099"/>
                </a:solidFill>
              </a:rPr>
              <a:t>e2m IAS</a:t>
            </a:r>
            <a:endParaRPr lang="en-US" sz="1000" b="1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23585" name="Text Box 36"/>
          <p:cNvSpPr txBox="1">
            <a:spLocks noChangeArrowheads="1"/>
          </p:cNvSpPr>
          <p:nvPr/>
        </p:nvSpPr>
        <p:spPr bwMode="auto">
          <a:xfrm>
            <a:off x="1676400" y="2735263"/>
            <a:ext cx="144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0066FF"/>
                </a:solidFill>
              </a:rPr>
              <a:t>Importers’ Online Lodgment of eCAI –Certificate of Authority to Import  Application</a:t>
            </a:r>
          </a:p>
        </p:txBody>
      </p:sp>
      <p:grpSp>
        <p:nvGrpSpPr>
          <p:cNvPr id="23586" name="Group 40"/>
          <p:cNvGrpSpPr>
            <a:grpSpLocks/>
          </p:cNvGrpSpPr>
          <p:nvPr/>
        </p:nvGrpSpPr>
        <p:grpSpPr bwMode="auto">
          <a:xfrm>
            <a:off x="4737100" y="4933950"/>
            <a:ext cx="1096963" cy="323850"/>
            <a:chOff x="2477" y="2567"/>
            <a:chExt cx="691" cy="204"/>
          </a:xfrm>
        </p:grpSpPr>
        <p:pic>
          <p:nvPicPr>
            <p:cNvPr id="23599" name="Picture 41" descr="!INTER_L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578" y="2567"/>
              <a:ext cx="590" cy="204"/>
            </a:xfrm>
            <a:prstGeom prst="rect">
              <a:avLst/>
            </a:prstGeom>
            <a:solidFill>
              <a:srgbClr val="3366CC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3600" name="Line 42"/>
            <p:cNvSpPr>
              <a:spLocks noChangeShapeType="1"/>
            </p:cNvSpPr>
            <p:nvPr/>
          </p:nvSpPr>
          <p:spPr bwMode="auto">
            <a:xfrm>
              <a:off x="2477" y="2727"/>
              <a:ext cx="363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3587" name="Picture 44" descr="image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5813" y="2762250"/>
            <a:ext cx="8953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8" name="Picture 45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2833688"/>
            <a:ext cx="8604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89" name="Text Box 46"/>
          <p:cNvSpPr txBox="1">
            <a:spLocks noChangeArrowheads="1"/>
          </p:cNvSpPr>
          <p:nvPr/>
        </p:nvSpPr>
        <p:spPr bwMode="auto">
          <a:xfrm>
            <a:off x="5059363" y="3100388"/>
            <a:ext cx="9604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>
                <a:solidFill>
                  <a:srgbClr val="4D4D4D"/>
                </a:solidFill>
              </a:rPr>
              <a:t>eCAI to NSW</a:t>
            </a:r>
          </a:p>
        </p:txBody>
      </p:sp>
      <p:sp>
        <p:nvSpPr>
          <p:cNvPr id="23590" name="Oval 47"/>
          <p:cNvSpPr>
            <a:spLocks noChangeArrowheads="1"/>
          </p:cNvSpPr>
          <p:nvPr/>
        </p:nvSpPr>
        <p:spPr bwMode="auto">
          <a:xfrm>
            <a:off x="1700213" y="3359150"/>
            <a:ext cx="152400" cy="152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3591" name="AutoShape 48"/>
          <p:cNvCxnSpPr>
            <a:cxnSpLocks noChangeShapeType="1"/>
          </p:cNvCxnSpPr>
          <p:nvPr/>
        </p:nvCxnSpPr>
        <p:spPr bwMode="auto">
          <a:xfrm rot="-5400000">
            <a:off x="4595019" y="4018757"/>
            <a:ext cx="357187" cy="0"/>
          </a:xfrm>
          <a:prstGeom prst="straightConnector1">
            <a:avLst/>
          </a:prstGeom>
          <a:noFill/>
          <a:ln w="28575">
            <a:solidFill>
              <a:srgbClr val="0066FF"/>
            </a:solidFill>
            <a:round/>
            <a:headEnd type="triangle" w="med" len="med"/>
            <a:tailEnd type="triangle" w="med" len="med"/>
          </a:ln>
        </p:spPr>
      </p:cxnSp>
      <p:pic>
        <p:nvPicPr>
          <p:cNvPr id="23592" name="Picture 49" descr="PC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6950" y="1897063"/>
            <a:ext cx="685800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98" name="AutoShape 50"/>
          <p:cNvCxnSpPr>
            <a:cxnSpLocks noChangeShapeType="1"/>
            <a:stCxn id="0" idx="3"/>
            <a:endCxn id="0" idx="0"/>
          </p:cNvCxnSpPr>
          <p:nvPr/>
        </p:nvCxnSpPr>
        <p:spPr bwMode="auto">
          <a:xfrm>
            <a:off x="1682750" y="2160588"/>
            <a:ext cx="3090863" cy="673100"/>
          </a:xfrm>
          <a:prstGeom prst="bentConnector2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dash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1600200" y="1765300"/>
            <a:ext cx="1847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r>
              <a:rPr lang="en-US" sz="1000" dirty="0">
                <a:solidFill>
                  <a:schemeClr val="bg2">
                    <a:lumMod val="25000"/>
                  </a:schemeClr>
                </a:solidFill>
              </a:rPr>
              <a:t>Review of Listing of Imported </a:t>
            </a:r>
          </a:p>
          <a:p>
            <a:pPr algn="r">
              <a:defRPr/>
            </a:pPr>
            <a:r>
              <a:rPr lang="en-US" sz="1000" dirty="0">
                <a:solidFill>
                  <a:schemeClr val="bg2">
                    <a:lumMod val="25000"/>
                  </a:schemeClr>
                </a:solidFill>
              </a:rPr>
              <a:t>Vehicle Assembly Parts</a:t>
            </a:r>
          </a:p>
        </p:txBody>
      </p:sp>
      <p:sp>
        <p:nvSpPr>
          <p:cNvPr id="2100" name="Text Box 52"/>
          <p:cNvSpPr txBox="1">
            <a:spLocks noChangeArrowheads="1"/>
          </p:cNvSpPr>
          <p:nvPr/>
        </p:nvSpPr>
        <p:spPr bwMode="auto">
          <a:xfrm>
            <a:off x="304800" y="1731963"/>
            <a:ext cx="742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algn="r" defTabSz="873125" eaLnBrk="0" hangingPunct="0">
              <a:defRPr/>
            </a:pPr>
            <a:r>
              <a:rPr lang="en-US" sz="1100" b="1" dirty="0">
                <a:solidFill>
                  <a:srgbClr val="000066"/>
                </a:solidFill>
              </a:rPr>
              <a:t>MVPMAP</a:t>
            </a:r>
          </a:p>
          <a:p>
            <a:pPr algn="r" defTabSz="873125" eaLnBrk="0" hangingPunct="0">
              <a:defRPr/>
            </a:pPr>
            <a:r>
              <a:rPr lang="en-US" sz="1100" b="1" dirty="0">
                <a:solidFill>
                  <a:srgbClr val="000066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MCPPEA</a:t>
            </a:r>
          </a:p>
        </p:txBody>
      </p:sp>
      <p:sp>
        <p:nvSpPr>
          <p:cNvPr id="23596" name="Text Box 53"/>
          <p:cNvSpPr txBox="1">
            <a:spLocks noChangeArrowheads="1"/>
          </p:cNvSpPr>
          <p:nvPr/>
        </p:nvSpPr>
        <p:spPr bwMode="auto">
          <a:xfrm>
            <a:off x="2921000" y="3200400"/>
            <a:ext cx="1447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>
                <a:solidFill>
                  <a:srgbClr val="0066FF"/>
                </a:solidFill>
              </a:rPr>
              <a:t>Trade System</a:t>
            </a:r>
          </a:p>
          <a:p>
            <a:pPr algn="r"/>
            <a:r>
              <a:rPr lang="en-US" sz="1000">
                <a:solidFill>
                  <a:srgbClr val="0066FF"/>
                </a:solidFill>
              </a:rPr>
              <a:t>- eCAI</a:t>
            </a:r>
          </a:p>
        </p:txBody>
      </p:sp>
      <p:sp>
        <p:nvSpPr>
          <p:cNvPr id="49" name="Text Box 52"/>
          <p:cNvSpPr txBox="1">
            <a:spLocks noChangeArrowheads="1"/>
          </p:cNvSpPr>
          <p:nvPr/>
        </p:nvSpPr>
        <p:spPr bwMode="auto">
          <a:xfrm>
            <a:off x="2743200" y="5657850"/>
            <a:ext cx="61722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lIns="62900" tIns="31452" rIns="62900" bIns="31452">
            <a:prstTxWarp prst="textNoShape">
              <a:avLst/>
            </a:prstTxWarp>
            <a:spAutoFit/>
          </a:bodyPr>
          <a:lstStyle/>
          <a:p>
            <a:pPr algn="ctr" defTabSz="873125" eaLnBrk="0" hangingPunct="0">
              <a:defRPr/>
            </a:pPr>
            <a:r>
              <a:rPr lang="en-US" sz="1600" b="1" dirty="0">
                <a:solidFill>
                  <a:srgbClr val="FF0000"/>
                </a:solidFill>
              </a:rPr>
              <a:t>Customs issued a Memo in November 2010, informing government agencies that it will no longer accept hard copies of import permits as support document to the Import Entry Declaration by Q1 2011 !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23598" name="Picture 49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76600" y="2908300"/>
            <a:ext cx="1066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hape 28"/>
          <p:cNvCxnSpPr>
            <a:stCxn id="8" idx="2"/>
            <a:endCxn id="28" idx="0"/>
          </p:cNvCxnSpPr>
          <p:nvPr/>
        </p:nvCxnSpPr>
        <p:spPr>
          <a:xfrm rot="5400000">
            <a:off x="75406" y="3734594"/>
            <a:ext cx="2568575" cy="1588"/>
          </a:xfrm>
          <a:prstGeom prst="bentConnector3">
            <a:avLst>
              <a:gd name="adj1" fmla="val 50000"/>
            </a:avLst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ea typeface="+mj-ea"/>
                <a:cs typeface="+mj-cs"/>
              </a:rPr>
              <a:t>Alternative Import Permit Processes</a:t>
            </a:r>
            <a:endParaRPr lang="en-US" sz="3200" dirty="0">
              <a:ea typeface="+mj-ea"/>
              <a:cs typeface="+mj-c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945313" y="2836863"/>
            <a:ext cx="1377950" cy="6889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NSW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45313" y="5018088"/>
            <a:ext cx="1377950" cy="6889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BOC e2m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14813" y="3870325"/>
            <a:ext cx="1377950" cy="6889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OGA</a:t>
            </a:r>
          </a:p>
          <a:p>
            <a:pPr algn="ctr">
              <a:defRPr/>
            </a:pPr>
            <a:r>
              <a:rPr lang="en-US" sz="1200" dirty="0"/>
              <a:t>(Auto)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37038" y="2836863"/>
            <a:ext cx="1377950" cy="6889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OGA</a:t>
            </a:r>
          </a:p>
          <a:p>
            <a:pPr algn="ctr">
              <a:defRPr/>
            </a:pPr>
            <a:r>
              <a:rPr lang="en-US" sz="1200" dirty="0"/>
              <a:t>(Manual)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1513" y="1762125"/>
            <a:ext cx="1377950" cy="6889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Importer</a:t>
            </a:r>
            <a:endParaRPr lang="en-US" sz="1200" dirty="0"/>
          </a:p>
        </p:txBody>
      </p:sp>
      <p:cxnSp>
        <p:nvCxnSpPr>
          <p:cNvPr id="13" name="Shape 12"/>
          <p:cNvCxnSpPr>
            <a:stCxn id="8" idx="2"/>
            <a:endCxn id="7" idx="1"/>
          </p:cNvCxnSpPr>
          <p:nvPr/>
        </p:nvCxnSpPr>
        <p:spPr>
          <a:xfrm rot="16200000" flipH="1">
            <a:off x="2434431" y="1377157"/>
            <a:ext cx="728663" cy="2876550"/>
          </a:xfrm>
          <a:prstGeom prst="bentConnector2">
            <a:avLst/>
          </a:prstGeom>
          <a:ln w="55000" cap="flat" cmpd="thickThin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>
            <a:stCxn id="8" idx="2"/>
            <a:endCxn id="6" idx="1"/>
          </p:cNvCxnSpPr>
          <p:nvPr/>
        </p:nvCxnSpPr>
        <p:spPr>
          <a:xfrm rot="16200000" flipH="1">
            <a:off x="1905794" y="1905794"/>
            <a:ext cx="1763713" cy="2854325"/>
          </a:xfrm>
          <a:prstGeom prst="bentConnector2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hape 16"/>
          <p:cNvCxnSpPr>
            <a:stCxn id="8" idx="3"/>
            <a:endCxn id="4" idx="0"/>
          </p:cNvCxnSpPr>
          <p:nvPr/>
        </p:nvCxnSpPr>
        <p:spPr>
          <a:xfrm>
            <a:off x="2049463" y="2106613"/>
            <a:ext cx="5584825" cy="73025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hape 20"/>
          <p:cNvCxnSpPr>
            <a:stCxn id="7" idx="3"/>
            <a:endCxn id="4" idx="1"/>
          </p:cNvCxnSpPr>
          <p:nvPr/>
        </p:nvCxnSpPr>
        <p:spPr>
          <a:xfrm>
            <a:off x="5614988" y="3181350"/>
            <a:ext cx="1330325" cy="1588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hape 20"/>
          <p:cNvCxnSpPr>
            <a:stCxn id="6" idx="3"/>
            <a:endCxn id="4" idx="1"/>
          </p:cNvCxnSpPr>
          <p:nvPr/>
        </p:nvCxnSpPr>
        <p:spPr>
          <a:xfrm flipV="1">
            <a:off x="5592763" y="3181350"/>
            <a:ext cx="1352550" cy="1033463"/>
          </a:xfrm>
          <a:prstGeom prst="bentConnector3">
            <a:avLst>
              <a:gd name="adj1" fmla="val 69824"/>
            </a:avLst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671513" y="5018088"/>
            <a:ext cx="1377950" cy="6889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Broker</a:t>
            </a:r>
            <a:endParaRPr lang="en-US" sz="1200" dirty="0"/>
          </a:p>
        </p:txBody>
      </p:sp>
      <p:cxnSp>
        <p:nvCxnSpPr>
          <p:cNvPr id="32" name="Shape 28"/>
          <p:cNvCxnSpPr>
            <a:stCxn id="28" idx="3"/>
            <a:endCxn id="5" idx="1"/>
          </p:cNvCxnSpPr>
          <p:nvPr/>
        </p:nvCxnSpPr>
        <p:spPr>
          <a:xfrm>
            <a:off x="2049463" y="5362575"/>
            <a:ext cx="4895850" cy="1588"/>
          </a:xfrm>
          <a:prstGeom prst="bentConnector3">
            <a:avLst>
              <a:gd name="adj1" fmla="val 50000"/>
            </a:avLst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4" idx="2"/>
            <a:endCxn id="5" idx="0"/>
          </p:cNvCxnSpPr>
          <p:nvPr/>
        </p:nvCxnSpPr>
        <p:spPr>
          <a:xfrm rot="5400000">
            <a:off x="6888163" y="4271963"/>
            <a:ext cx="1493837" cy="1587"/>
          </a:xfrm>
          <a:prstGeom prst="bentConnector3">
            <a:avLst>
              <a:gd name="adj1" fmla="val 50000"/>
            </a:avLst>
          </a:prstGeom>
          <a:ln w="28575" cap="flat" cmpd="sng" algn="ctr">
            <a:solidFill>
              <a:srgbClr val="2B4A76"/>
            </a:solidFill>
            <a:prstDash val="dot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047875" y="1538288"/>
            <a:ext cx="18573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Online Registration</a:t>
            </a:r>
          </a:p>
        </p:txBody>
      </p:sp>
      <p:sp>
        <p:nvSpPr>
          <p:cNvPr id="24594" name="TextBox 39"/>
          <p:cNvSpPr txBox="1">
            <a:spLocks noChangeArrowheads="1"/>
          </p:cNvSpPr>
          <p:nvPr/>
        </p:nvSpPr>
        <p:spPr bwMode="auto">
          <a:xfrm>
            <a:off x="2047875" y="1814513"/>
            <a:ext cx="4559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105766"/>
                </a:solidFill>
              </a:rPr>
              <a:t>Online Submission Import Permit Application Data</a:t>
            </a:r>
          </a:p>
        </p:txBody>
      </p:sp>
      <p:sp>
        <p:nvSpPr>
          <p:cNvPr id="24595" name="TextBox 40"/>
          <p:cNvSpPr txBox="1">
            <a:spLocks noChangeArrowheads="1"/>
          </p:cNvSpPr>
          <p:nvPr/>
        </p:nvSpPr>
        <p:spPr bwMode="auto">
          <a:xfrm>
            <a:off x="1374775" y="2566988"/>
            <a:ext cx="32797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105766"/>
                </a:solidFill>
              </a:rPr>
              <a:t>Manual Submission of NSW Import Permit </a:t>
            </a:r>
          </a:p>
          <a:p>
            <a:r>
              <a:rPr lang="en-US" sz="1200">
                <a:solidFill>
                  <a:srgbClr val="105766"/>
                </a:solidFill>
              </a:rPr>
              <a:t>Application Form + Support Docs,</a:t>
            </a:r>
          </a:p>
          <a:p>
            <a:r>
              <a:rPr lang="en-US" sz="1200">
                <a:solidFill>
                  <a:srgbClr val="105766"/>
                </a:solidFill>
              </a:rPr>
              <a:t>Payment of Fees</a:t>
            </a:r>
          </a:p>
        </p:txBody>
      </p:sp>
      <p:sp>
        <p:nvSpPr>
          <p:cNvPr id="24596" name="TextBox 41"/>
          <p:cNvSpPr txBox="1">
            <a:spLocks noChangeArrowheads="1"/>
          </p:cNvSpPr>
          <p:nvPr/>
        </p:nvSpPr>
        <p:spPr bwMode="auto">
          <a:xfrm>
            <a:off x="5564188" y="2722563"/>
            <a:ext cx="12112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105766"/>
                </a:solidFill>
              </a:rPr>
              <a:t>Import Permit</a:t>
            </a:r>
          </a:p>
          <a:p>
            <a:r>
              <a:rPr lang="en-US" sz="1200">
                <a:solidFill>
                  <a:srgbClr val="105766"/>
                </a:solidFill>
              </a:rPr>
              <a:t>Status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374775" y="3729038"/>
            <a:ext cx="21129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FF"/>
                </a:solidFill>
              </a:rPr>
              <a:t>Online Submission of eCAI,</a:t>
            </a:r>
          </a:p>
          <a:p>
            <a:r>
              <a:rPr lang="en-US" sz="1200">
                <a:solidFill>
                  <a:srgbClr val="0000FF"/>
                </a:solidFill>
              </a:rPr>
              <a:t>Autodebit Payment of Fees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548313" y="3729038"/>
            <a:ext cx="9080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FF"/>
                </a:solidFill>
              </a:rPr>
              <a:t>Approved </a:t>
            </a:r>
          </a:p>
          <a:p>
            <a:r>
              <a:rPr lang="en-US" sz="1200">
                <a:solidFill>
                  <a:srgbClr val="0000FF"/>
                </a:solidFill>
              </a:rPr>
              <a:t>eCAI Data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2017713" y="5022850"/>
            <a:ext cx="354488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8000"/>
                </a:solidFill>
              </a:rPr>
              <a:t>Online Lodgment of Import Entry Declaration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40213" y="3986213"/>
            <a:ext cx="1325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52"/>
          <p:cNvSpPr txBox="1">
            <a:spLocks noChangeArrowheads="1"/>
          </p:cNvSpPr>
          <p:nvPr/>
        </p:nvSpPr>
        <p:spPr bwMode="auto">
          <a:xfrm>
            <a:off x="2743200" y="5938838"/>
            <a:ext cx="61722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lIns="62900" tIns="31452" rIns="62900" bIns="31452">
            <a:prstTxWarp prst="textNoShape">
              <a:avLst/>
            </a:prstTxWarp>
            <a:spAutoFit/>
          </a:bodyPr>
          <a:lstStyle/>
          <a:p>
            <a:pPr algn="ctr" defTabSz="873125" eaLnBrk="0" hangingPunct="0">
              <a:defRPr/>
            </a:pPr>
            <a:r>
              <a:rPr lang="en-US" sz="2400" b="1" dirty="0">
                <a:solidFill>
                  <a:srgbClr val="FF0000"/>
                </a:solidFill>
              </a:rPr>
              <a:t>One Permit, One Import Entry !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8" grpId="0" animBg="1"/>
      <p:bldP spid="43" grpId="0"/>
      <p:bldP spid="44" grpId="0"/>
      <p:bldP spid="49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eCAI</a:t>
            </a:r>
            <a:r>
              <a:rPr lang="en-US" dirty="0" smtClean="0"/>
              <a:t> Application - Online</a:t>
            </a:r>
            <a:endParaRPr lang="en-US" dirty="0"/>
          </a:p>
        </p:txBody>
      </p:sp>
      <p:pic>
        <p:nvPicPr>
          <p:cNvPr id="2765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52324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3429000"/>
            <a:ext cx="5588000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eCAI</a:t>
            </a:r>
            <a:r>
              <a:rPr lang="en-US" dirty="0" smtClean="0"/>
              <a:t> Application - Online</a:t>
            </a:r>
            <a:endParaRPr lang="en-US" dirty="0"/>
          </a:p>
        </p:txBody>
      </p:sp>
      <p:pic>
        <p:nvPicPr>
          <p:cNvPr id="2867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6515100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3505200"/>
            <a:ext cx="59690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5257800"/>
            <a:ext cx="56007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eCAI</a:t>
            </a:r>
            <a:r>
              <a:rPr lang="en-US" dirty="0" smtClean="0"/>
              <a:t> Application - Online</a:t>
            </a:r>
            <a:endParaRPr lang="en-US" dirty="0"/>
          </a:p>
        </p:txBody>
      </p:sp>
      <p:pic>
        <p:nvPicPr>
          <p:cNvPr id="2969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1219200"/>
            <a:ext cx="4267200" cy="551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447800"/>
            <a:ext cx="40132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447800"/>
            <a:ext cx="15240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6477000" y="3733800"/>
            <a:ext cx="1752600" cy="990600"/>
          </a:xfrm>
          <a:prstGeom prst="round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Manual CAI and </a:t>
            </a:r>
            <a:r>
              <a:rPr lang="en-US" dirty="0" err="1" smtClean="0"/>
              <a:t>e</a:t>
            </a:r>
            <a:r>
              <a:rPr lang="en-US" dirty="0" smtClean="0"/>
              <a:t>-CAI</a:t>
            </a:r>
            <a:endParaRPr lang="en-US" dirty="0"/>
          </a:p>
        </p:txBody>
      </p:sp>
      <p:sp>
        <p:nvSpPr>
          <p:cNvPr id="30723" name="Text Placeholder 4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4040188" cy="762000"/>
          </a:xfrm>
        </p:spPr>
        <p:txBody>
          <a:bodyPr/>
          <a:lstStyle/>
          <a:p>
            <a:pPr eaLnBrk="1" hangingPunct="1"/>
            <a:r>
              <a:rPr lang="en-US" smtClean="0"/>
              <a:t>Manual CAI</a:t>
            </a:r>
          </a:p>
        </p:txBody>
      </p:sp>
      <p:sp>
        <p:nvSpPr>
          <p:cNvPr id="30724" name="Text Placeholder 6"/>
          <p:cNvSpPr>
            <a:spLocks noGrp="1"/>
          </p:cNvSpPr>
          <p:nvPr>
            <p:ph type="body" sz="half" idx="3"/>
          </p:nvPr>
        </p:nvSpPr>
        <p:spPr>
          <a:xfrm>
            <a:off x="4645026" y="1447800"/>
            <a:ext cx="4041775" cy="762000"/>
          </a:xfrm>
        </p:spPr>
        <p:txBody>
          <a:bodyPr/>
          <a:lstStyle/>
          <a:p>
            <a:pPr eaLnBrk="1" hangingPunct="1"/>
            <a:r>
              <a:rPr lang="en-US" smtClean="0"/>
              <a:t>E-CAI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04800" y="2209800"/>
            <a:ext cx="4040188" cy="3941763"/>
          </a:xfrm>
          <a:ln>
            <a:prstDash val="solid"/>
          </a:ln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sz="1800" dirty="0" smtClean="0"/>
              <a:t>Manual preparation, submission of hard copy documents</a:t>
            </a:r>
          </a:p>
          <a:p>
            <a:pPr eaLnBrk="1" hangingPunct="1">
              <a:spcAft>
                <a:spcPts val="600"/>
              </a:spcAft>
            </a:pPr>
            <a:r>
              <a:rPr lang="en-US" sz="1800" dirty="0" smtClean="0"/>
              <a:t>Payment of P1,500 CAI fee before BOI receipt and processing</a:t>
            </a:r>
          </a:p>
          <a:p>
            <a:pPr eaLnBrk="1" hangingPunct="1">
              <a:spcAft>
                <a:spcPts val="600"/>
              </a:spcAft>
            </a:pPr>
            <a:r>
              <a:rPr lang="en-US" sz="1800" dirty="0" smtClean="0"/>
              <a:t>MDPMAP or MCPPEA review</a:t>
            </a:r>
          </a:p>
          <a:p>
            <a:pPr eaLnBrk="1" hangingPunct="1">
              <a:spcAft>
                <a:spcPts val="600"/>
              </a:spcAft>
            </a:pPr>
            <a:r>
              <a:rPr lang="en-US" sz="1800" dirty="0" smtClean="0"/>
              <a:t>Printing on security paper, BOI signatures</a:t>
            </a:r>
          </a:p>
          <a:p>
            <a:pPr eaLnBrk="1" hangingPunct="1">
              <a:spcAft>
                <a:spcPts val="600"/>
              </a:spcAft>
            </a:pPr>
            <a:r>
              <a:rPr lang="en-US" sz="1800" dirty="0" smtClean="0"/>
              <a:t>Valid for 3 months, multiple use and requires liquidation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2625" y="2209800"/>
            <a:ext cx="4422775" cy="3941763"/>
          </a:xfrm>
          <a:ln>
            <a:prstDash val="solid"/>
          </a:ln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sz="1800" dirty="0" smtClean="0"/>
              <a:t>Pre-approval (MVPMAP, MCPPEA, BOI) of </a:t>
            </a:r>
            <a:r>
              <a:rPr lang="en-US" sz="1800" dirty="0" err="1" smtClean="0"/>
              <a:t>importables</a:t>
            </a:r>
            <a:r>
              <a:rPr lang="en-US" sz="1800" dirty="0" smtClean="0"/>
              <a:t> based on BOM, and advanced deposits for </a:t>
            </a:r>
            <a:r>
              <a:rPr lang="en-US" sz="1800" dirty="0" err="1" smtClean="0"/>
              <a:t>eCAI</a:t>
            </a:r>
            <a:r>
              <a:rPr lang="en-US" sz="1800" dirty="0" smtClean="0"/>
              <a:t> fees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sz="1800" dirty="0" smtClean="0"/>
              <a:t>Online preparation using </a:t>
            </a:r>
            <a:r>
              <a:rPr lang="en-US" sz="1800" dirty="0" err="1" smtClean="0"/>
              <a:t>webforms</a:t>
            </a:r>
            <a:r>
              <a:rPr lang="en-US" sz="1800" dirty="0" smtClean="0"/>
              <a:t>, products in ‘Groups’, drop down menus 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sz="1800" dirty="0" smtClean="0"/>
              <a:t>Electronic submission, automated processing, </a:t>
            </a:r>
            <a:r>
              <a:rPr lang="en-US" sz="1800" dirty="0" err="1" smtClean="0"/>
              <a:t>autodebit</a:t>
            </a:r>
            <a:r>
              <a:rPr lang="en-US" sz="1800" dirty="0" smtClean="0"/>
              <a:t> payment P650 </a:t>
            </a:r>
            <a:r>
              <a:rPr lang="en-US" sz="1800" dirty="0" err="1" smtClean="0"/>
              <a:t>eCAI</a:t>
            </a:r>
            <a:r>
              <a:rPr lang="en-US" sz="1800" dirty="0" smtClean="0"/>
              <a:t> fee and auto-approval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sz="1800" dirty="0" smtClean="0"/>
              <a:t>Online printing of </a:t>
            </a:r>
            <a:r>
              <a:rPr lang="en-US" sz="1800" dirty="0" err="1" smtClean="0"/>
              <a:t>eCAI</a:t>
            </a:r>
            <a:endParaRPr lang="en-US" sz="1800" dirty="0" smtClean="0"/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sz="1800" dirty="0" smtClean="0"/>
              <a:t>One-time use of </a:t>
            </a:r>
            <a:r>
              <a:rPr lang="en-US" sz="1800" dirty="0" err="1" smtClean="0"/>
              <a:t>eCAI</a:t>
            </a:r>
            <a:r>
              <a:rPr lang="en-US" sz="1800" dirty="0" smtClean="0"/>
              <a:t>, within 90 days from date of approval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Compliance to BOI and Customs policies</a:t>
            </a:r>
          </a:p>
          <a:p>
            <a:pPr lvl="1" eaLnBrk="1" hangingPunct="1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EO on MVDP as amended</a:t>
            </a:r>
          </a:p>
          <a:p>
            <a:pPr lvl="1" eaLnBrk="1" hangingPunct="1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BOC E2M and the National Single Window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Reduced cycle time</a:t>
            </a:r>
          </a:p>
          <a:p>
            <a:pPr lvl="1" eaLnBrk="1" hangingPunct="1"/>
            <a:r>
              <a:rPr lang="en-US" sz="2000" dirty="0" smtClean="0">
                <a:solidFill>
                  <a:srgbClr val="215D77"/>
                </a:solidFill>
              </a:rPr>
              <a:t>5-10 minutes from submission to approval </a:t>
            </a:r>
          </a:p>
          <a:p>
            <a:pPr lvl="1" eaLnBrk="1" hangingPunct="1"/>
            <a:r>
              <a:rPr lang="en-US" sz="2000" dirty="0" smtClean="0">
                <a:solidFill>
                  <a:srgbClr val="215D77"/>
                </a:solidFill>
              </a:rPr>
              <a:t>Processing and approval 24 </a:t>
            </a:r>
            <a:r>
              <a:rPr lang="en-US" sz="2000" dirty="0" err="1" smtClean="0">
                <a:solidFill>
                  <a:srgbClr val="215D77"/>
                </a:solidFill>
              </a:rPr>
              <a:t>x</a:t>
            </a:r>
            <a:r>
              <a:rPr lang="en-US" sz="2000" dirty="0" smtClean="0">
                <a:solidFill>
                  <a:srgbClr val="215D77"/>
                </a:solidFill>
              </a:rPr>
              <a:t> 7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Cost savings</a:t>
            </a:r>
          </a:p>
          <a:p>
            <a:pPr lvl="1" eaLnBrk="1" hangingPunct="1"/>
            <a:r>
              <a:rPr lang="en-US" sz="2000" dirty="0" smtClean="0">
                <a:solidFill>
                  <a:srgbClr val="215D77"/>
                </a:solidFill>
              </a:rPr>
              <a:t>Man-hours in the preparation, submission, processing, approval and utilization of the CAI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Advantages of </a:t>
            </a:r>
            <a:r>
              <a:rPr lang="en-US" dirty="0" err="1" smtClean="0"/>
              <a:t>eCAI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42900" y="769938"/>
            <a:ext cx="8458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2771" name="Picture 3" descr="PC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2463" y="5548313"/>
            <a:ext cx="685800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772" name="AutoShape 4"/>
          <p:cNvCxnSpPr>
            <a:cxnSpLocks noChangeShapeType="1"/>
          </p:cNvCxnSpPr>
          <p:nvPr/>
        </p:nvCxnSpPr>
        <p:spPr bwMode="auto">
          <a:xfrm flipV="1">
            <a:off x="1338263" y="5157788"/>
            <a:ext cx="3011487" cy="723900"/>
          </a:xfrm>
          <a:prstGeom prst="bentConnector3">
            <a:avLst>
              <a:gd name="adj1" fmla="val 64458"/>
            </a:avLst>
          </a:prstGeom>
          <a:noFill/>
          <a:ln w="28575">
            <a:solidFill>
              <a:srgbClr val="0033CC"/>
            </a:solidFill>
            <a:miter lim="800000"/>
            <a:headEnd/>
            <a:tailEnd type="triangle" w="med" len="med"/>
          </a:ln>
        </p:spPr>
      </p:cxnSp>
      <p:cxnSp>
        <p:nvCxnSpPr>
          <p:cNvPr id="32773" name="AutoShape 5"/>
          <p:cNvCxnSpPr>
            <a:cxnSpLocks noChangeShapeType="1"/>
          </p:cNvCxnSpPr>
          <p:nvPr/>
        </p:nvCxnSpPr>
        <p:spPr bwMode="auto">
          <a:xfrm>
            <a:off x="7386638" y="5165725"/>
            <a:ext cx="0" cy="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sp>
        <p:nvSpPr>
          <p:cNvPr id="407558" name="AutoShape 6"/>
          <p:cNvSpPr>
            <a:spLocks noChangeArrowheads="1"/>
          </p:cNvSpPr>
          <p:nvPr/>
        </p:nvSpPr>
        <p:spPr bwMode="auto">
          <a:xfrm>
            <a:off x="6235700" y="3138488"/>
            <a:ext cx="2606675" cy="27432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>
            <a:outerShdw blurRad="63500" dist="17961" dir="2700000" algn="ctr" rotWithShape="0">
              <a:srgbClr val="333399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32775" name="Picture 7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0500" y="4670425"/>
            <a:ext cx="84613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7137400" y="5195888"/>
            <a:ext cx="685800" cy="0"/>
          </a:xfrm>
          <a:prstGeom prst="line">
            <a:avLst/>
          </a:prstGeom>
          <a:noFill/>
          <a:ln w="28575">
            <a:solidFill>
              <a:srgbClr val="0F41C4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7561" name="Text Box 9"/>
          <p:cNvSpPr txBox="1">
            <a:spLocks noChangeArrowheads="1"/>
          </p:cNvSpPr>
          <p:nvPr/>
        </p:nvSpPr>
        <p:spPr bwMode="auto">
          <a:xfrm>
            <a:off x="147638" y="5278438"/>
            <a:ext cx="65881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algn="r" defTabSz="873125" eaLnBrk="0" hangingPunct="0">
              <a:defRPr/>
            </a:pPr>
            <a:r>
              <a:rPr lang="en-US" sz="1300" b="1" dirty="0">
                <a:solidFill>
                  <a:srgbClr val="000066"/>
                </a:solidFill>
              </a:rPr>
              <a:t>Broker</a:t>
            </a:r>
            <a:endParaRPr lang="en-US" sz="1300" b="1" dirty="0">
              <a:solidFill>
                <a:srgbClr val="000066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07562" name="Text Box 10"/>
          <p:cNvSpPr txBox="1">
            <a:spLocks noChangeArrowheads="1"/>
          </p:cNvSpPr>
          <p:nvPr/>
        </p:nvSpPr>
        <p:spPr bwMode="auto">
          <a:xfrm>
            <a:off x="200025" y="2413000"/>
            <a:ext cx="7969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algn="r" defTabSz="873125" eaLnBrk="0" hangingPunct="0">
              <a:defRPr/>
            </a:pPr>
            <a:r>
              <a:rPr lang="en-US" sz="1300" b="1" dirty="0">
                <a:solidFill>
                  <a:srgbClr val="000066"/>
                </a:solidFill>
              </a:rPr>
              <a:t>Importer</a:t>
            </a:r>
            <a:endParaRPr lang="en-US" sz="1300" b="1" dirty="0">
              <a:solidFill>
                <a:srgbClr val="000066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cxnSp>
        <p:nvCxnSpPr>
          <p:cNvPr id="32779" name="AutoShape 11"/>
          <p:cNvCxnSpPr>
            <a:cxnSpLocks noChangeShapeType="1"/>
          </p:cNvCxnSpPr>
          <p:nvPr/>
        </p:nvCxnSpPr>
        <p:spPr bwMode="auto">
          <a:xfrm rot="5400000">
            <a:off x="85726" y="4635500"/>
            <a:ext cx="1822450" cy="31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33CC"/>
            </a:solidFill>
            <a:prstDash val="sysDot"/>
            <a:miter lim="800000"/>
            <a:headEnd/>
            <a:tailEnd type="triangle" w="med" len="med"/>
          </a:ln>
        </p:spPr>
      </p:cxn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125413" y="3752850"/>
            <a:ext cx="8509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>
                <a:solidFill>
                  <a:srgbClr val="4D4D4D"/>
                </a:solidFill>
              </a:rPr>
              <a:t>Invoice,</a:t>
            </a:r>
          </a:p>
          <a:p>
            <a:pPr algn="r"/>
            <a:r>
              <a:rPr lang="en-US" sz="1000">
                <a:solidFill>
                  <a:srgbClr val="4D4D4D"/>
                </a:solidFill>
              </a:rPr>
              <a:t>AWB/BL,</a:t>
            </a:r>
          </a:p>
          <a:p>
            <a:pPr algn="r"/>
            <a:r>
              <a:rPr lang="en-US" sz="1000">
                <a:solidFill>
                  <a:srgbClr val="4D4D4D"/>
                </a:solidFill>
              </a:rPr>
              <a:t>Packing </a:t>
            </a:r>
          </a:p>
          <a:p>
            <a:pPr algn="r"/>
            <a:r>
              <a:rPr lang="en-US" sz="1000">
                <a:solidFill>
                  <a:srgbClr val="4D4D4D"/>
                </a:solidFill>
              </a:rPr>
              <a:t>List</a:t>
            </a:r>
          </a:p>
          <a:p>
            <a:pPr algn="r"/>
            <a:r>
              <a:rPr lang="en-US" sz="1000">
                <a:solidFill>
                  <a:srgbClr val="4D4D4D"/>
                </a:solidFill>
              </a:rPr>
              <a:t>Permits</a:t>
            </a:r>
          </a:p>
        </p:txBody>
      </p:sp>
      <p:pic>
        <p:nvPicPr>
          <p:cNvPr id="32781" name="Picture 13" descr="image0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8213" y="4183063"/>
            <a:ext cx="54927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2" name="Picture 14" descr="Customs 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6863" y="406241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7567" name="Text Box 15"/>
          <p:cNvSpPr txBox="1">
            <a:spLocks noChangeArrowheads="1"/>
          </p:cNvSpPr>
          <p:nvPr/>
        </p:nvSpPr>
        <p:spPr bwMode="auto">
          <a:xfrm>
            <a:off x="6884988" y="5500688"/>
            <a:ext cx="6461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defTabSz="873125" eaLnBrk="0" hangingPunct="0">
              <a:defRPr/>
            </a:pPr>
            <a:r>
              <a:rPr lang="en-US" sz="1000" b="1">
                <a:solidFill>
                  <a:srgbClr val="000099"/>
                </a:solidFill>
              </a:rPr>
              <a:t>VASP</a:t>
            </a:r>
          </a:p>
          <a:p>
            <a:pPr defTabSz="873125" eaLnBrk="0" hangingPunct="0">
              <a:defRPr/>
            </a:pPr>
            <a:r>
              <a:rPr lang="en-US" sz="1000" b="1">
                <a:solidFill>
                  <a:srgbClr val="000099"/>
                </a:solidFill>
              </a:rPr>
              <a:t>Gateway</a:t>
            </a:r>
            <a:endParaRPr lang="en-US" sz="1000" b="1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7561263" y="2514600"/>
            <a:ext cx="1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endParaRPr lang="en-US" b="1">
              <a:latin typeface="Tahoma" charset="0"/>
            </a:endParaRPr>
          </a:p>
        </p:txBody>
      </p:sp>
      <p:pic>
        <p:nvPicPr>
          <p:cNvPr id="32785" name="Picture 18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27963" y="4672013"/>
            <a:ext cx="84613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6" name="Text Box 19"/>
          <p:cNvSpPr txBox="1">
            <a:spLocks noChangeArrowheads="1"/>
          </p:cNvSpPr>
          <p:nvPr/>
        </p:nvSpPr>
        <p:spPr bwMode="auto">
          <a:xfrm>
            <a:off x="1246188" y="5387975"/>
            <a:ext cx="11096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100">
                <a:solidFill>
                  <a:srgbClr val="000099"/>
                </a:solidFill>
              </a:rPr>
              <a:t>Import Entry/</a:t>
            </a:r>
          </a:p>
          <a:p>
            <a:pPr algn="r"/>
            <a:r>
              <a:rPr lang="en-US" sz="1100">
                <a:solidFill>
                  <a:srgbClr val="000099"/>
                </a:solidFill>
              </a:rPr>
              <a:t>SAD</a:t>
            </a:r>
          </a:p>
        </p:txBody>
      </p:sp>
      <p:cxnSp>
        <p:nvCxnSpPr>
          <p:cNvPr id="32787" name="AutoShape 20"/>
          <p:cNvCxnSpPr>
            <a:cxnSpLocks noChangeShapeType="1"/>
            <a:endCxn id="32796" idx="2"/>
          </p:cNvCxnSpPr>
          <p:nvPr/>
        </p:nvCxnSpPr>
        <p:spPr bwMode="auto">
          <a:xfrm>
            <a:off x="1446213" y="3159125"/>
            <a:ext cx="2762250" cy="1884363"/>
          </a:xfrm>
          <a:prstGeom prst="bentConnector3">
            <a:avLst>
              <a:gd name="adj1" fmla="val 65106"/>
            </a:avLst>
          </a:prstGeom>
          <a:noFill/>
          <a:ln w="28575">
            <a:solidFill>
              <a:srgbClr val="096713"/>
            </a:solidFill>
            <a:miter lim="800000"/>
            <a:headEnd type="triangle" w="med" len="med"/>
            <a:tailEnd type="triangle" w="med" len="med"/>
          </a:ln>
        </p:spPr>
      </p:cxnSp>
      <p:pic>
        <p:nvPicPr>
          <p:cNvPr id="32788" name="Picture 21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23200" y="3298825"/>
            <a:ext cx="84613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9" name="Picture 22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9750" y="4662488"/>
            <a:ext cx="846138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790" name="AutoShape 24"/>
          <p:cNvCxnSpPr>
            <a:cxnSpLocks noChangeShapeType="1"/>
            <a:stCxn id="32794" idx="4"/>
          </p:cNvCxnSpPr>
          <p:nvPr/>
        </p:nvCxnSpPr>
        <p:spPr bwMode="auto">
          <a:xfrm>
            <a:off x="5199063" y="5165725"/>
            <a:ext cx="1447800" cy="0"/>
          </a:xfrm>
          <a:prstGeom prst="straightConnector1">
            <a:avLst/>
          </a:prstGeom>
          <a:noFill/>
          <a:ln w="28575">
            <a:solidFill>
              <a:srgbClr val="0033CC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791" name="AutoShape 25"/>
          <p:cNvCxnSpPr>
            <a:cxnSpLocks noChangeShapeType="1"/>
          </p:cNvCxnSpPr>
          <p:nvPr/>
        </p:nvCxnSpPr>
        <p:spPr bwMode="auto">
          <a:xfrm flipV="1">
            <a:off x="5203825" y="3794125"/>
            <a:ext cx="2619375" cy="7938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</p:spPr>
      </p:cxnSp>
      <p:sp>
        <p:nvSpPr>
          <p:cNvPr id="32792" name="Text Box 26"/>
          <p:cNvSpPr txBox="1">
            <a:spLocks noChangeArrowheads="1"/>
          </p:cNvSpPr>
          <p:nvPr/>
        </p:nvSpPr>
        <p:spPr bwMode="auto">
          <a:xfrm>
            <a:off x="6527800" y="3227388"/>
            <a:ext cx="1217613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algn="r" defTabSz="873125" eaLnBrk="0" hangingPunct="0"/>
            <a:r>
              <a:rPr lang="en-US" sz="1200" b="1">
                <a:solidFill>
                  <a:srgbClr val="000099"/>
                </a:solidFill>
              </a:rPr>
              <a:t>National</a:t>
            </a:r>
          </a:p>
          <a:p>
            <a:pPr algn="r" defTabSz="873125" eaLnBrk="0" hangingPunct="0"/>
            <a:r>
              <a:rPr lang="en-US" sz="1200" b="1">
                <a:solidFill>
                  <a:srgbClr val="000099"/>
                </a:solidFill>
              </a:rPr>
              <a:t>Single Window</a:t>
            </a:r>
          </a:p>
        </p:txBody>
      </p:sp>
      <p:sp>
        <p:nvSpPr>
          <p:cNvPr id="32793" name="Text Box 27"/>
          <p:cNvSpPr txBox="1">
            <a:spLocks noChangeArrowheads="1"/>
          </p:cNvSpPr>
          <p:nvPr/>
        </p:nvSpPr>
        <p:spPr bwMode="auto">
          <a:xfrm>
            <a:off x="3657600" y="2941638"/>
            <a:ext cx="18351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algn="ctr" defTabSz="873125" eaLnBrk="0" hangingPunct="0"/>
            <a:r>
              <a:rPr lang="en-US" sz="1300" b="1">
                <a:solidFill>
                  <a:srgbClr val="000066"/>
                </a:solidFill>
              </a:rPr>
              <a:t>BAI         BPI      BFAR</a:t>
            </a:r>
          </a:p>
        </p:txBody>
      </p:sp>
      <p:sp>
        <p:nvSpPr>
          <p:cNvPr id="32794" name="AutoShape 28"/>
          <p:cNvSpPr>
            <a:spLocks noChangeArrowheads="1"/>
          </p:cNvSpPr>
          <p:nvPr/>
        </p:nvSpPr>
        <p:spPr bwMode="auto">
          <a:xfrm>
            <a:off x="4741863" y="4937125"/>
            <a:ext cx="457200" cy="457200"/>
          </a:xfrm>
          <a:prstGeom prst="can">
            <a:avLst>
              <a:gd name="adj" fmla="val 25000"/>
            </a:avLst>
          </a:prstGeom>
          <a:solidFill>
            <a:srgbClr val="6699FF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5" name="Oval 29"/>
          <p:cNvSpPr>
            <a:spLocks noChangeArrowheads="1"/>
          </p:cNvSpPr>
          <p:nvPr/>
        </p:nvSpPr>
        <p:spPr bwMode="auto">
          <a:xfrm>
            <a:off x="4208463" y="5195888"/>
            <a:ext cx="152400" cy="152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6" name="Oval 30"/>
          <p:cNvSpPr>
            <a:spLocks noChangeArrowheads="1"/>
          </p:cNvSpPr>
          <p:nvPr/>
        </p:nvSpPr>
        <p:spPr bwMode="auto">
          <a:xfrm>
            <a:off x="4208463" y="4967288"/>
            <a:ext cx="152400" cy="152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7584" name="Text Box 32"/>
          <p:cNvSpPr txBox="1">
            <a:spLocks noChangeArrowheads="1"/>
          </p:cNvSpPr>
          <p:nvPr/>
        </p:nvSpPr>
        <p:spPr bwMode="auto">
          <a:xfrm>
            <a:off x="8216900" y="5424488"/>
            <a:ext cx="625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2900" tIns="31452" rIns="62900" bIns="31452">
            <a:prstTxWarp prst="textNoShape">
              <a:avLst/>
            </a:prstTxWarp>
            <a:spAutoFit/>
          </a:bodyPr>
          <a:lstStyle/>
          <a:p>
            <a:pPr defTabSz="873125" eaLnBrk="0" hangingPunct="0">
              <a:defRPr/>
            </a:pPr>
            <a:r>
              <a:rPr lang="en-US" sz="1000" b="1">
                <a:solidFill>
                  <a:srgbClr val="000099"/>
                </a:solidFill>
              </a:rPr>
              <a:t>e2m IAS</a:t>
            </a:r>
            <a:endParaRPr lang="en-US" sz="1000" b="1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07585" name="Text Box 33"/>
          <p:cNvSpPr txBox="1">
            <a:spLocks noChangeArrowheads="1"/>
          </p:cNvSpPr>
          <p:nvPr/>
        </p:nvSpPr>
        <p:spPr bwMode="auto">
          <a:xfrm>
            <a:off x="1524000" y="2386013"/>
            <a:ext cx="15827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rgbClr val="0066FF"/>
                </a:solidFill>
              </a:rPr>
              <a:t>Importers’ Online Lodgment of Import Permit/ Clearance Application</a:t>
            </a:r>
          </a:p>
        </p:txBody>
      </p:sp>
      <p:pic>
        <p:nvPicPr>
          <p:cNvPr id="32799" name="Picture 17" descr="bai_logo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71963" y="2362200"/>
            <a:ext cx="5794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00" name="Picture 18" descr="bpi_logo.g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2422525"/>
            <a:ext cx="48736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01" name="Picture 19" descr="far_logo.g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70475" y="2406650"/>
            <a:ext cx="4159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802" name="Group 37"/>
          <p:cNvGrpSpPr>
            <a:grpSpLocks/>
          </p:cNvGrpSpPr>
          <p:nvPr/>
        </p:nvGrpSpPr>
        <p:grpSpPr bwMode="auto">
          <a:xfrm>
            <a:off x="4711700" y="4643438"/>
            <a:ext cx="1096963" cy="323850"/>
            <a:chOff x="2477" y="2567"/>
            <a:chExt cx="691" cy="204"/>
          </a:xfrm>
        </p:grpSpPr>
        <p:pic>
          <p:nvPicPr>
            <p:cNvPr id="32820" name="Picture 38" descr="!INTER_L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578" y="2567"/>
              <a:ext cx="590" cy="204"/>
            </a:xfrm>
            <a:prstGeom prst="rect">
              <a:avLst/>
            </a:prstGeom>
            <a:solidFill>
              <a:srgbClr val="3366CC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32821" name="Line 39"/>
            <p:cNvSpPr>
              <a:spLocks noChangeShapeType="1"/>
            </p:cNvSpPr>
            <p:nvPr/>
          </p:nvSpPr>
          <p:spPr bwMode="auto">
            <a:xfrm>
              <a:off x="2477" y="2727"/>
              <a:ext cx="363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07592" name="Text Box 40"/>
          <p:cNvSpPr txBox="1">
            <a:spLocks noChangeArrowheads="1"/>
          </p:cNvSpPr>
          <p:nvPr/>
        </p:nvSpPr>
        <p:spPr bwMode="auto">
          <a:xfrm>
            <a:off x="1462088" y="3163888"/>
            <a:ext cx="18145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105766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Online Visibility: </a:t>
            </a:r>
            <a:r>
              <a:rPr lang="en-US" sz="1600">
                <a:solidFill>
                  <a:srgbClr val="105766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Import Permit/ Entry lodged, Assessment, </a:t>
            </a:r>
          </a:p>
          <a:p>
            <a:pPr>
              <a:defRPr/>
            </a:pPr>
            <a:r>
              <a:rPr lang="en-US" sz="1600">
                <a:solidFill>
                  <a:srgbClr val="105766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SSDT</a:t>
            </a:r>
          </a:p>
        </p:txBody>
      </p:sp>
      <p:pic>
        <p:nvPicPr>
          <p:cNvPr id="32804" name="Picture 41" descr="image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50863" y="2592388"/>
            <a:ext cx="8953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05" name="Picture 42" descr="SER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3298825"/>
            <a:ext cx="8604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06" name="Text Box 43"/>
          <p:cNvSpPr txBox="1">
            <a:spLocks noChangeArrowheads="1"/>
          </p:cNvSpPr>
          <p:nvPr/>
        </p:nvSpPr>
        <p:spPr bwMode="auto">
          <a:xfrm>
            <a:off x="4876800" y="3390900"/>
            <a:ext cx="1366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>
                <a:solidFill>
                  <a:srgbClr val="4D4D4D"/>
                </a:solidFill>
                <a:latin typeface="Arial Narrow" charset="0"/>
              </a:rPr>
              <a:t>OGA Import Clearance/</a:t>
            </a:r>
          </a:p>
          <a:p>
            <a:r>
              <a:rPr lang="en-US" sz="1000" b="1">
                <a:solidFill>
                  <a:srgbClr val="4D4D4D"/>
                </a:solidFill>
                <a:latin typeface="Arial Narrow" charset="0"/>
              </a:rPr>
              <a:t>Permit Data</a:t>
            </a:r>
          </a:p>
        </p:txBody>
      </p:sp>
      <p:sp>
        <p:nvSpPr>
          <p:cNvPr id="32807" name="Oval 44"/>
          <p:cNvSpPr>
            <a:spLocks noChangeArrowheads="1"/>
          </p:cNvSpPr>
          <p:nvPr/>
        </p:nvSpPr>
        <p:spPr bwMode="auto">
          <a:xfrm>
            <a:off x="1465263" y="3824288"/>
            <a:ext cx="152400" cy="152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2808" name="AutoShape 45"/>
          <p:cNvCxnSpPr>
            <a:cxnSpLocks noChangeShapeType="1"/>
          </p:cNvCxnSpPr>
          <p:nvPr/>
        </p:nvCxnSpPr>
        <p:spPr bwMode="auto">
          <a:xfrm rot="-5400000">
            <a:off x="4595019" y="4483894"/>
            <a:ext cx="357188" cy="0"/>
          </a:xfrm>
          <a:prstGeom prst="straightConnector1">
            <a:avLst/>
          </a:prstGeom>
          <a:noFill/>
          <a:ln w="28575">
            <a:solidFill>
              <a:srgbClr val="096713"/>
            </a:solidFill>
            <a:round/>
            <a:headEnd type="triangle" w="med" len="med"/>
            <a:tailEnd type="triangle" w="med" len="med"/>
          </a:ln>
        </p:spPr>
      </p:cxnSp>
      <p:pic>
        <p:nvPicPr>
          <p:cNvPr id="32809" name="Picture 4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890838" y="4662488"/>
            <a:ext cx="8302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0" name="AutoShape 47"/>
          <p:cNvSpPr>
            <a:spLocks noChangeArrowheads="1"/>
          </p:cNvSpPr>
          <p:nvPr/>
        </p:nvSpPr>
        <p:spPr bwMode="auto">
          <a:xfrm>
            <a:off x="4691063" y="3810000"/>
            <a:ext cx="457200" cy="457200"/>
          </a:xfrm>
          <a:prstGeom prst="can">
            <a:avLst>
              <a:gd name="adj" fmla="val 25000"/>
            </a:avLst>
          </a:prstGeom>
          <a:solidFill>
            <a:srgbClr val="6699FF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7601" name="Rectangle 49"/>
          <p:cNvSpPr>
            <a:spLocks noGrp="1" noChangeArrowheads="1"/>
          </p:cNvSpPr>
          <p:nvPr>
            <p:ph type="title"/>
          </p:nvPr>
        </p:nvSpPr>
        <p:spPr>
          <a:xfrm>
            <a:off x="275770" y="274638"/>
            <a:ext cx="86868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ea typeface="+mj-ea"/>
                <a:cs typeface="+mj-cs"/>
              </a:rPr>
              <a:t>InterCommerce’ Electronic Permits for Agencies and the National </a:t>
            </a:r>
            <a:r>
              <a:rPr lang="en-US" sz="2800" dirty="0">
                <a:ea typeface="+mj-ea"/>
                <a:cs typeface="+mj-cs"/>
              </a:rPr>
              <a:t>Single Window Interface</a:t>
            </a:r>
          </a:p>
        </p:txBody>
      </p:sp>
      <p:pic>
        <p:nvPicPr>
          <p:cNvPr id="32812" name="Picture 50" descr="Clark Freeport Phil Logo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657600" y="1835150"/>
            <a:ext cx="939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813" name="Group 51"/>
          <p:cNvGrpSpPr>
            <a:grpSpLocks/>
          </p:cNvGrpSpPr>
          <p:nvPr/>
        </p:nvGrpSpPr>
        <p:grpSpPr bwMode="auto">
          <a:xfrm>
            <a:off x="3048000" y="1798638"/>
            <a:ext cx="604838" cy="727075"/>
            <a:chOff x="4722" y="1822"/>
            <a:chExt cx="381" cy="476"/>
          </a:xfrm>
        </p:grpSpPr>
        <p:pic>
          <p:nvPicPr>
            <p:cNvPr id="32818" name="Picture 52" descr="Philippine Economic Zone Authority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4759" y="1822"/>
              <a:ext cx="301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819" name="Text Box 53"/>
            <p:cNvSpPr txBox="1">
              <a:spLocks noChangeArrowheads="1"/>
            </p:cNvSpPr>
            <p:nvPr/>
          </p:nvSpPr>
          <p:spPr bwMode="auto">
            <a:xfrm>
              <a:off x="4722" y="2095"/>
              <a:ext cx="381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1400" b="1">
                  <a:solidFill>
                    <a:srgbClr val="0000FF"/>
                  </a:solidFill>
                  <a:latin typeface="Century Gothic" charset="0"/>
                </a:rPr>
                <a:t>PEZA</a:t>
              </a:r>
            </a:p>
          </p:txBody>
        </p:sp>
      </p:grpSp>
      <p:pic>
        <p:nvPicPr>
          <p:cNvPr id="32814" name="Picture 54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572000" y="1798638"/>
            <a:ext cx="623888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7" name="AutoShape 25"/>
          <p:cNvCxnSpPr>
            <a:cxnSpLocks noChangeShapeType="1"/>
          </p:cNvCxnSpPr>
          <p:nvPr/>
        </p:nvCxnSpPr>
        <p:spPr bwMode="auto">
          <a:xfrm rot="16200000" flipH="1">
            <a:off x="8054181" y="4480719"/>
            <a:ext cx="382588" cy="0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FF0000"/>
            </a:solidFill>
            <a:miter lim="800000"/>
            <a:headEnd type="arrow" w="lg" len="sm"/>
            <a:tailEnd type="arrow" w="lg" len="med"/>
          </a:ln>
        </p:spPr>
      </p:cxnSp>
      <p:sp>
        <p:nvSpPr>
          <p:cNvPr id="407583" name="Text Box 31"/>
          <p:cNvSpPr txBox="1">
            <a:spLocks noChangeArrowheads="1"/>
          </p:cNvSpPr>
          <p:nvPr/>
        </p:nvSpPr>
        <p:spPr bwMode="auto">
          <a:xfrm>
            <a:off x="2944813" y="4951413"/>
            <a:ext cx="650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hlink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sz="1000" b="1" dirty="0">
                <a:solidFill>
                  <a:srgbClr val="000066"/>
                </a:solidFill>
                <a:latin typeface="Century Gothic" charset="0"/>
              </a:rPr>
              <a:t>Internet</a:t>
            </a:r>
          </a:p>
        </p:txBody>
      </p:sp>
      <p:pic>
        <p:nvPicPr>
          <p:cNvPr id="32817" name="Picture 55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181600" y="1828800"/>
            <a:ext cx="1066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&amp; A</a:t>
            </a:r>
            <a:endParaRPr lang="en-US" dirty="0"/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4343400" y="2514600"/>
            <a:ext cx="4030663" cy="933450"/>
            <a:chOff x="2190" y="2756"/>
            <a:chExt cx="786" cy="220"/>
          </a:xfrm>
        </p:grpSpPr>
        <p:pic>
          <p:nvPicPr>
            <p:cNvPr id="5" name="Picture 44" descr="!INTER_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00" y="2756"/>
              <a:ext cx="576" cy="2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6" name="Line 45"/>
            <p:cNvSpPr>
              <a:spLocks noChangeShapeType="1"/>
            </p:cNvSpPr>
            <p:nvPr/>
          </p:nvSpPr>
          <p:spPr bwMode="auto">
            <a:xfrm>
              <a:off x="2190" y="2910"/>
              <a:ext cx="435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-565953515" y="2514600"/>
            <a:ext cx="57461115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InterCommerce Network Services, Inc.</a:t>
            </a:r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Unit 501, The </a:t>
            </a:r>
            <a:r>
              <a:rPr lang="en-US" dirty="0" err="1" smtClean="0"/>
              <a:t>Pearlbank</a:t>
            </a:r>
            <a:r>
              <a:rPr lang="en-US" dirty="0" smtClean="0"/>
              <a:t> Center</a:t>
            </a:r>
          </a:p>
          <a:p>
            <a:pPr algn="r"/>
            <a:r>
              <a:rPr lang="en-US" dirty="0" smtClean="0"/>
              <a:t>146 Valero St., </a:t>
            </a:r>
            <a:r>
              <a:rPr lang="en-US" dirty="0" err="1" smtClean="0"/>
              <a:t>Salcedo</a:t>
            </a:r>
            <a:r>
              <a:rPr lang="en-US" dirty="0" smtClean="0"/>
              <a:t> Village, Makati</a:t>
            </a:r>
          </a:p>
          <a:p>
            <a:pPr algn="r"/>
            <a:r>
              <a:rPr lang="en-US" dirty="0" smtClean="0"/>
              <a:t>Telephone:</a:t>
            </a:r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  <a:p>
            <a:pPr algn="r"/>
            <a:r>
              <a:rPr lang="en-US" dirty="0" err="1" smtClean="0"/>
              <a:t>Gr</a:t>
            </a:r>
            <a:endParaRPr lang="en-US" dirty="0" smtClean="0"/>
          </a:p>
          <a:p>
            <a:pPr algn="r"/>
            <a:endParaRPr lang="en-US" dirty="0" smtClean="0"/>
          </a:p>
          <a:p>
            <a:pPr algn="r"/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714278" y="4953000"/>
            <a:ext cx="4685911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smtClean="0"/>
              <a:t>InterCommerce Network Services, Inc. (Cebu)</a:t>
            </a:r>
          </a:p>
          <a:p>
            <a:pPr algn="r"/>
            <a:r>
              <a:rPr lang="en-US" sz="1400" dirty="0" smtClean="0"/>
              <a:t>Ground Floor, Premier Business Loft</a:t>
            </a:r>
          </a:p>
          <a:p>
            <a:pPr algn="r"/>
            <a:r>
              <a:rPr lang="en-US" sz="1400" dirty="0" smtClean="0"/>
              <a:t>D. </a:t>
            </a:r>
            <a:r>
              <a:rPr lang="en-US" sz="1400" dirty="0" err="1" smtClean="0"/>
              <a:t>Jakosalem</a:t>
            </a:r>
            <a:r>
              <a:rPr lang="en-US" sz="1400" dirty="0" smtClean="0"/>
              <a:t> St., Cebu City</a:t>
            </a:r>
          </a:p>
          <a:p>
            <a:pPr algn="r"/>
            <a:endParaRPr lang="en-US" sz="1400" dirty="0" smtClean="0"/>
          </a:p>
          <a:p>
            <a:pPr algn="r"/>
            <a:r>
              <a:rPr lang="en-US" sz="1400" dirty="0" smtClean="0"/>
              <a:t>Gladys </a:t>
            </a:r>
            <a:r>
              <a:rPr lang="en-US" sz="1400" dirty="0" err="1" smtClean="0"/>
              <a:t>Gobangco</a:t>
            </a:r>
            <a:endParaRPr lang="en-US" sz="1400" dirty="0" smtClean="0"/>
          </a:p>
          <a:p>
            <a:pPr algn="r"/>
            <a:r>
              <a:rPr lang="en-US" sz="1400" dirty="0" smtClean="0"/>
              <a:t>Telephone: 410-7660</a:t>
            </a:r>
          </a:p>
          <a:p>
            <a:pPr algn="r"/>
            <a:r>
              <a:rPr lang="en-US" sz="1400" dirty="0" smtClean="0"/>
              <a:t>Mobile: O922-8689139</a:t>
            </a:r>
          </a:p>
          <a:p>
            <a:pPr algn="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00400" y="3505200"/>
            <a:ext cx="5257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InterCommerce Network Services, Inc.</a:t>
            </a:r>
          </a:p>
          <a:p>
            <a:pPr algn="r"/>
            <a:r>
              <a:rPr lang="en-US" sz="1400" dirty="0" smtClean="0"/>
              <a:t>Unit 501, The </a:t>
            </a:r>
            <a:r>
              <a:rPr lang="en-US" sz="1400" dirty="0" err="1" smtClean="0"/>
              <a:t>Pearlbank</a:t>
            </a:r>
            <a:r>
              <a:rPr lang="en-US" sz="1400" dirty="0" smtClean="0"/>
              <a:t> Centre</a:t>
            </a:r>
          </a:p>
          <a:p>
            <a:pPr algn="r"/>
            <a:r>
              <a:rPr lang="en-US" sz="1400" dirty="0" smtClean="0"/>
              <a:t>146 Valero St., </a:t>
            </a:r>
            <a:r>
              <a:rPr lang="en-US" sz="1400" dirty="0" err="1" smtClean="0"/>
              <a:t>Salcedo</a:t>
            </a:r>
            <a:r>
              <a:rPr lang="en-US" sz="1400" dirty="0" smtClean="0"/>
              <a:t> Village, Makati</a:t>
            </a:r>
          </a:p>
          <a:p>
            <a:pPr algn="r"/>
            <a:r>
              <a:rPr lang="en-US" sz="1400" dirty="0" smtClean="0"/>
              <a:t>Telephone: +02-843-2792  Fax:  +02-8438160</a:t>
            </a:r>
            <a:endParaRPr lang="en-US" dirty="0" smtClean="0"/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</a:themeOverride>
</file>

<file path=ppt/theme/themeOverride2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</a:themeOverride>
</file>

<file path=ppt/theme/themeOverride3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</a:themeOverride>
</file>

<file path=ppt/theme/themeOverride4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Concourse.thmx</Template>
  <TotalTime>3587</TotalTime>
  <Words>1761</Words>
  <Application>Microsoft Macintosh PowerPoint</Application>
  <PresentationFormat>On-screen Show (4:3)</PresentationFormat>
  <Paragraphs>422</Paragraphs>
  <Slides>21</Slides>
  <Notes>2</Notes>
  <HiddenSlides>1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Concourse</vt:lpstr>
      <vt:lpstr>Image</vt:lpstr>
      <vt:lpstr>E-CERTIFICATE OF AUTHORITY TO IMPORT: eCAI</vt:lpstr>
      <vt:lpstr>Agenda</vt:lpstr>
      <vt:lpstr>About</vt:lpstr>
      <vt:lpstr>InterCommerce . . networking to the World</vt:lpstr>
      <vt:lpstr>InterCommerce NOW Linked  to EU Customs</vt:lpstr>
      <vt:lpstr>Slide 6</vt:lpstr>
      <vt:lpstr>Slide 7</vt:lpstr>
      <vt:lpstr>Slide 8</vt:lpstr>
      <vt:lpstr>Current Process Flow – BOI Permit, ATRIG, CP, CSR &amp; LTO Registration</vt:lpstr>
      <vt:lpstr>Current Process Flow : Manufacturer -&gt;BOI -&gt;BOC</vt:lpstr>
      <vt:lpstr>Certificate of Authority to Import (CAI)</vt:lpstr>
      <vt:lpstr>Requisites from MVDP Participants</vt:lpstr>
      <vt:lpstr>Board of Investments eCAI</vt:lpstr>
      <vt:lpstr>Alternative Import Permit Processes</vt:lpstr>
      <vt:lpstr>eCAI Application - Online</vt:lpstr>
      <vt:lpstr>eCAI Application - Online</vt:lpstr>
      <vt:lpstr>eCAI Application - Online</vt:lpstr>
      <vt:lpstr>Manual CAI and e-CAI</vt:lpstr>
      <vt:lpstr>Advantages of eCAI</vt:lpstr>
      <vt:lpstr>InterCommerce’ Electronic Permits for Agencies and the National Single Window Interface</vt:lpstr>
      <vt:lpstr>Q &amp; 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of Investments eCAI</dc:title>
  <dc:creator>HP</dc:creator>
  <cp:lastModifiedBy>Francis Lopez</cp:lastModifiedBy>
  <cp:revision>14</cp:revision>
  <dcterms:created xsi:type="dcterms:W3CDTF">2011-03-14T01:45:36Z</dcterms:created>
  <dcterms:modified xsi:type="dcterms:W3CDTF">2011-03-14T01:45:55Z</dcterms:modified>
</cp:coreProperties>
</file>